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4" r:id="rId2"/>
    <p:sldId id="320" r:id="rId3"/>
    <p:sldId id="300" r:id="rId4"/>
    <p:sldId id="301" r:id="rId5"/>
    <p:sldId id="302" r:id="rId6"/>
    <p:sldId id="303" r:id="rId7"/>
    <p:sldId id="304" r:id="rId8"/>
    <p:sldId id="314" r:id="rId9"/>
    <p:sldId id="313" r:id="rId10"/>
    <p:sldId id="305" r:id="rId11"/>
    <p:sldId id="306" r:id="rId12"/>
    <p:sldId id="307" r:id="rId13"/>
    <p:sldId id="310" r:id="rId14"/>
    <p:sldId id="309" r:id="rId15"/>
    <p:sldId id="311" r:id="rId16"/>
    <p:sldId id="317" r:id="rId17"/>
    <p:sldId id="316" r:id="rId18"/>
    <p:sldId id="315" r:id="rId19"/>
    <p:sldId id="318" r:id="rId20"/>
    <p:sldId id="319" r:id="rId21"/>
    <p:sldId id="312" r:id="rId22"/>
  </p:sldIdLst>
  <p:sldSz cx="10693400" cy="756126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27F683B-7320-4FEC-894A-F065D3C09949}">
          <p14:sldIdLst>
            <p14:sldId id="294"/>
            <p14:sldId id="320"/>
            <p14:sldId id="300"/>
            <p14:sldId id="301"/>
            <p14:sldId id="302"/>
            <p14:sldId id="303"/>
            <p14:sldId id="304"/>
            <p14:sldId id="314"/>
            <p14:sldId id="313"/>
            <p14:sldId id="305"/>
            <p14:sldId id="306"/>
            <p14:sldId id="307"/>
            <p14:sldId id="310"/>
            <p14:sldId id="309"/>
            <p14:sldId id="311"/>
            <p14:sldId id="317"/>
            <p14:sldId id="316"/>
            <p14:sldId id="315"/>
            <p14:sldId id="318"/>
            <p14:sldId id="319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382" userDrawn="1">
          <p15:clr>
            <a:srgbClr val="A4A3A4"/>
          </p15:clr>
        </p15:guide>
        <p15:guide id="4" pos="336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GUSTINA Gerel V." initials="BGV" lastIdx="76" clrIdx="0">
    <p:extLst/>
  </p:cmAuthor>
  <p:cmAuthor id="2" name="LITVINSEVA Anastasiya A." initials="LAA" lastIdx="0" clrIdx="1"/>
  <p:cmAuthor id="3" name="acc235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50"/>
    <a:srgbClr val="ECECEC"/>
    <a:srgbClr val="D8E1ED"/>
    <a:srgbClr val="FEF8DC"/>
    <a:srgbClr val="F6F5F0"/>
    <a:srgbClr val="C3E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52" y="108"/>
      </p:cViewPr>
      <p:guideLst>
        <p:guide orient="horz" pos="2160"/>
        <p:guide pos="3840"/>
        <p:guide orient="horz" pos="2382"/>
        <p:guide pos="33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FD4DF-D7DE-49D9-AD63-F3ACF720F41F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39838"/>
            <a:ext cx="47371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E8182-CDFD-45DA-A970-401CA6D717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621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676" y="1237457"/>
            <a:ext cx="8020050" cy="263244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676" y="3971414"/>
            <a:ext cx="8020050" cy="182555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56C0-D8D0-4132-92B3-42B585DC68FF}" type="datetime1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3AA-AAB7-4F0B-AEBF-94F7E22A8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235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18DF-4187-46AE-823A-8307DD9A9131}" type="datetime1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3AA-AAB7-4F0B-AEBF-94F7E22A8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93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2465" y="402569"/>
            <a:ext cx="2305764" cy="64078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171" y="402569"/>
            <a:ext cx="6783626" cy="6407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2651-5904-42D1-ACC4-4A20209B4D94}" type="datetime1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3AA-AAB7-4F0B-AEBF-94F7E22A8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00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48C0-EE71-4A6A-AA3A-42DCA591CD80}" type="datetime1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3AA-AAB7-4F0B-AEBF-94F7E22A8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86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603" y="1885068"/>
            <a:ext cx="9223058" cy="31452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603" y="5060096"/>
            <a:ext cx="9223058" cy="16540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1FF5-765F-46C6-8857-E92D1590221E}" type="datetime1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3AA-AAB7-4F0B-AEBF-94F7E22A8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1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171" y="2012836"/>
            <a:ext cx="4544695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3534" y="2012836"/>
            <a:ext cx="4544695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91CA-90C4-489E-ABB5-3072A4C34DB7}" type="datetime1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3AA-AAB7-4F0B-AEBF-94F7E22A8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09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5" y="402570"/>
            <a:ext cx="9223058" cy="14614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566" y="1853562"/>
            <a:ext cx="4523809" cy="9084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566" y="2761963"/>
            <a:ext cx="4523809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3535" y="1853562"/>
            <a:ext cx="4546088" cy="9084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3535" y="2761963"/>
            <a:ext cx="4546088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2F45-D8F9-4CF5-8FC3-73D497415847}" type="datetime1">
              <a:rPr lang="ru-RU" smtClean="0"/>
              <a:t>27.09.2018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3AA-AAB7-4F0B-AEBF-94F7E22A8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71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654A-8CEF-4F82-82C8-8C8E707ECA64}" type="datetime1">
              <a:rPr lang="ru-RU" smtClean="0"/>
              <a:t>27.09.2018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3AA-AAB7-4F0B-AEBF-94F7E22A8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63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40CC-D2E3-452B-9F85-C64118D81B65}" type="datetime1">
              <a:rPr lang="ru-RU" smtClean="0"/>
              <a:t>27.09.2018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3AA-AAB7-4F0B-AEBF-94F7E22A8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2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504086"/>
            <a:ext cx="3448900" cy="17642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6088" y="1088682"/>
            <a:ext cx="5413534" cy="53733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564" y="2268381"/>
            <a:ext cx="3448900" cy="42024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93265-9AC0-4490-BA56-8C48FC59D26F}" type="datetime1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3AA-AAB7-4F0B-AEBF-94F7E22A8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504086"/>
            <a:ext cx="3448900" cy="17642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6088" y="1088682"/>
            <a:ext cx="5413534" cy="53733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564" y="2268381"/>
            <a:ext cx="3448900" cy="42024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4320-398F-477A-A17A-E86FA80E7DB5}" type="datetime1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3AA-AAB7-4F0B-AEBF-94F7E22A8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17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89000">
              <a:srgbClr val="D8E1ED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172" y="402570"/>
            <a:ext cx="9223058" cy="146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172" y="2012836"/>
            <a:ext cx="9223058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171" y="7008173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18544-9173-43C0-B072-FDFBF29844ED}" type="datetime1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2189" y="7008173"/>
            <a:ext cx="3609023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2214" y="7008173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BF3AA-AAB7-4F0B-AEBF-94F7E22A8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44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3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general@sovfracht.r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65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>
          <a:xfrm>
            <a:off x="0" y="243341"/>
            <a:ext cx="8739680" cy="400110"/>
          </a:xfrm>
          <a:prstGeom prst="homePlate">
            <a:avLst/>
          </a:prstGeom>
          <a:solidFill>
            <a:srgbClr val="002E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altLang="ru-RU" b="1" dirty="0">
                <a:solidFill>
                  <a:schemeClr val="bg1"/>
                </a:solidFill>
                <a:cs typeface="Arial" pitchFamily="34" charset="0"/>
              </a:rPr>
              <a:t>2009-2010: </a:t>
            </a:r>
            <a:r>
              <a:rPr lang="en-US" altLang="ru-RU" b="1" dirty="0">
                <a:solidFill>
                  <a:schemeClr val="bg1"/>
                </a:solidFill>
                <a:cs typeface="Arial" pitchFamily="34" charset="0"/>
              </a:rPr>
              <a:t>Shipping</a:t>
            </a:r>
            <a:r>
              <a:rPr lang="ru-RU" altLang="ru-RU" b="1" dirty="0">
                <a:solidFill>
                  <a:schemeClr val="bg1"/>
                </a:solidFill>
                <a:cs typeface="Arial" pitchFamily="34" charset="0"/>
              </a:rPr>
              <a:t> 3</a:t>
            </a:r>
            <a:r>
              <a:rPr lang="en-US" altLang="ru-RU" b="1" dirty="0">
                <a:solidFill>
                  <a:schemeClr val="bg1"/>
                </a:solidFill>
                <a:cs typeface="Arial" pitchFamily="34" charset="0"/>
              </a:rPr>
              <a:t> sets of gas turbine</a:t>
            </a:r>
            <a:endParaRPr lang="ru-RU" altLang="ru-RU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71380" y="1241749"/>
            <a:ext cx="5689600" cy="332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7" tIns="47894" rIns="95787" bIns="47894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1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The delivery of three sets of gas turbine Siemens from the port of </a:t>
            </a:r>
            <a:r>
              <a:rPr lang="en-US" altLang="ru-RU" sz="14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Norcheping</a:t>
            </a:r>
            <a:r>
              <a:rPr lang="en-US" altLang="ru-RU" sz="1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(Sweden) to </a:t>
            </a:r>
            <a:r>
              <a:rPr lang="en-US" altLang="ru-RU" sz="14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Priobskoye</a:t>
            </a:r>
            <a:r>
              <a:rPr lang="en-US" altLang="ru-RU" sz="1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field of JSC </a:t>
            </a:r>
            <a:r>
              <a:rPr lang="en-US" altLang="ru-RU" sz="1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NK </a:t>
            </a:r>
            <a:r>
              <a:rPr lang="en-US" altLang="ru-RU" sz="140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Rosneft</a:t>
            </a:r>
            <a:r>
              <a:rPr lang="en-US" altLang="ru-RU" sz="1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/>
            </a:r>
            <a:br>
              <a:rPr lang="en-US" altLang="ru-RU" sz="1400" dirty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en-US" altLang="ru-RU" sz="1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/>
            </a:r>
            <a:br>
              <a:rPr lang="en-US" altLang="ru-RU" sz="1400" dirty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Total transportation volume: 5 000 m3 / 1 000 t </a:t>
            </a:r>
            <a:b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List of works done: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ru-RU" sz="1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Organization </a:t>
            </a:r>
            <a:r>
              <a:rPr lang="en-US" altLang="ru-RU" sz="1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of storage at the port of </a:t>
            </a:r>
            <a:r>
              <a:rPr lang="en-US" altLang="ru-RU" sz="14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Norcheping</a:t>
            </a:r>
            <a:r>
              <a:rPr lang="en-US" altLang="ru-RU" sz="1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from November 2009 to July 2010 </a:t>
            </a:r>
            <a:endParaRPr lang="en-US" altLang="ru-RU" sz="1400" dirty="0" smtClean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ru-RU" sz="1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Construction </a:t>
            </a:r>
            <a:r>
              <a:rPr lang="en-US" altLang="ru-RU" sz="1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of a temporary warehouse, loading on Board </a:t>
            </a:r>
            <a:r>
              <a:rPr lang="en-US" altLang="ru-RU" sz="1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ship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ru-RU" sz="1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</a:t>
            </a:r>
            <a:r>
              <a:rPr lang="en-US" altLang="ru-RU" sz="1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ransshipment </a:t>
            </a:r>
            <a:r>
              <a:rPr lang="en-US" altLang="ru-RU" sz="1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on barges in the Gulf of </a:t>
            </a:r>
            <a:r>
              <a:rPr lang="en-US" altLang="ru-RU" sz="1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Ob </a:t>
            </a:r>
            <a:endParaRPr lang="en-US" altLang="ru-RU" sz="14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ru-RU" sz="1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River transportation</a:t>
            </a:r>
            <a:endParaRPr lang="en-US" altLang="ru-RU" sz="14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ru-RU" sz="1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Delivery </a:t>
            </a:r>
            <a:r>
              <a:rPr lang="en-US" altLang="ru-RU" sz="1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to the mounting </a:t>
            </a:r>
            <a:r>
              <a:rPr lang="en-US" altLang="ru-RU" sz="1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location</a:t>
            </a:r>
            <a:endParaRPr lang="en-US" altLang="ru-RU" sz="14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ru-RU" sz="1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Obtaining </a:t>
            </a:r>
            <a:r>
              <a:rPr lang="en-US" altLang="ru-RU" sz="1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a permit for the vessel under a foreign flag in the Gulf of </a:t>
            </a:r>
            <a:r>
              <a:rPr lang="en-US" altLang="ru-RU" sz="1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Ob</a:t>
            </a:r>
            <a:endParaRPr lang="en-US" altLang="ru-RU" sz="14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ru-RU" sz="1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Coordination </a:t>
            </a:r>
            <a:r>
              <a:rPr lang="en-US" altLang="ru-RU" sz="1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of vessel's passage along the Northern sea route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060980" y="1241749"/>
            <a:ext cx="3484562" cy="65087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5787" tIns="47894" rIns="95787" bIns="4789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 dirty="0">
                <a:solidFill>
                  <a:srgbClr val="FFFFFF"/>
                </a:solidFill>
                <a:latin typeface="Arial Narrow" panose="020B0606020202030204" pitchFamily="34" charset="0"/>
              </a:rPr>
              <a:t>224 </a:t>
            </a:r>
            <a:r>
              <a:rPr lang="en-US" altLang="ru-RU" b="1" dirty="0">
                <a:solidFill>
                  <a:srgbClr val="FFFFFF"/>
                </a:solidFill>
                <a:latin typeface="Arial Narrow" panose="020B0606020202030204" pitchFamily="34" charset="0"/>
              </a:rPr>
              <a:t>places</a:t>
            </a:r>
            <a:r>
              <a:rPr lang="ru-RU" altLang="ru-RU" b="1" dirty="0">
                <a:solidFill>
                  <a:srgbClr val="FFFFFF"/>
                </a:solidFill>
                <a:latin typeface="Arial Narrow" panose="020B0606020202030204" pitchFamily="34" charset="0"/>
              </a:rPr>
              <a:t>, </a:t>
            </a:r>
            <a:r>
              <a:rPr lang="en-US" altLang="ru-RU" b="1" dirty="0">
                <a:solidFill>
                  <a:srgbClr val="FFFFFF"/>
                </a:solidFill>
                <a:latin typeface="Arial Narrow" panose="020B0606020202030204" pitchFamily="34" charset="0"/>
              </a:rPr>
              <a:t>including</a:t>
            </a:r>
            <a:r>
              <a:rPr lang="ru-RU" altLang="ru-RU" b="1" dirty="0">
                <a:solidFill>
                  <a:srgbClr val="FFFFFF"/>
                </a:solidFill>
                <a:latin typeface="Arial Narrow" panose="020B0606020202030204" pitchFamily="34" charset="0"/>
              </a:rPr>
              <a:t> 6 </a:t>
            </a:r>
            <a:r>
              <a:rPr lang="en-US" altLang="ru-RU" b="1" dirty="0">
                <a:solidFill>
                  <a:srgbClr val="FFFFFF"/>
                </a:solidFill>
                <a:latin typeface="Arial Narrow" panose="020B0606020202030204" pitchFamily="34" charset="0"/>
              </a:rPr>
              <a:t>oversized</a:t>
            </a:r>
            <a:r>
              <a:rPr lang="ru-RU" altLang="ru-RU" b="1" dirty="0">
                <a:solidFill>
                  <a:srgbClr val="FFFFFF"/>
                </a:solidFill>
                <a:latin typeface="Arial Narrow" panose="020B0606020202030204" pitchFamily="34" charset="0"/>
              </a:rPr>
              <a:t>, </a:t>
            </a:r>
            <a:r>
              <a:rPr lang="en-US" altLang="ru-RU" b="1" dirty="0">
                <a:solidFill>
                  <a:srgbClr val="FFFFFF"/>
                </a:solidFill>
                <a:latin typeface="Arial Narrow" panose="020B0606020202030204" pitchFamily="34" charset="0"/>
              </a:rPr>
              <a:t>heavy weight up to </a:t>
            </a:r>
            <a:r>
              <a:rPr lang="ru-RU" altLang="ru-RU" b="1" dirty="0">
                <a:solidFill>
                  <a:srgbClr val="FFFFFF"/>
                </a:solidFill>
                <a:latin typeface="Arial Narrow" panose="020B0606020202030204" pitchFamily="34" charset="0"/>
              </a:rPr>
              <a:t>100 </a:t>
            </a:r>
            <a:r>
              <a:rPr lang="en-US" altLang="ru-RU" b="1" dirty="0">
                <a:solidFill>
                  <a:srgbClr val="FFFFFF"/>
                </a:solidFill>
                <a:latin typeface="Arial Narrow" panose="020B0606020202030204" pitchFamily="34" charset="0"/>
              </a:rPr>
              <a:t>tons</a:t>
            </a:r>
            <a:endParaRPr lang="ru-RU" altLang="ru-RU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12" descr="Untitled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980" y="2059381"/>
            <a:ext cx="3532188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534534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47" y="4804868"/>
            <a:ext cx="9193212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479" y="353843"/>
            <a:ext cx="1422360" cy="1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9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>
          <a:xfrm>
            <a:off x="0" y="243341"/>
            <a:ext cx="8739680" cy="400110"/>
          </a:xfrm>
          <a:prstGeom prst="homePlate">
            <a:avLst/>
          </a:prstGeom>
          <a:solidFill>
            <a:srgbClr val="002E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altLang="ru-RU" b="1" dirty="0">
                <a:solidFill>
                  <a:schemeClr val="bg1"/>
                </a:solidFill>
                <a:cs typeface="Arial" pitchFamily="34" charset="0"/>
              </a:rPr>
              <a:t>2010:</a:t>
            </a:r>
            <a:r>
              <a:rPr lang="en-US" altLang="ru-RU" b="1" dirty="0">
                <a:solidFill>
                  <a:schemeClr val="bg1"/>
                </a:solidFill>
                <a:cs typeface="Arial" pitchFamily="34" charset="0"/>
              </a:rPr>
              <a:t> Transportation of torchlight separator</a:t>
            </a:r>
            <a:endParaRPr lang="ru-RU" altLang="ru-RU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07739" y="1187877"/>
            <a:ext cx="5563748" cy="279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78" tIns="40389" rIns="80778" bIns="403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The transportation of torchlight separator 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(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oversized heavy weight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) 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from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ru-RU" sz="16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Volgodonsk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to </a:t>
            </a:r>
            <a:r>
              <a:rPr lang="en-US" altLang="ru-RU" sz="16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Vankor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field 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(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navigation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2 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weeks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per year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) 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for 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CJSC </a:t>
            </a:r>
            <a:r>
              <a:rPr lang="en-US" altLang="ru-RU" sz="160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Vankorneft</a:t>
            </a:r>
            <a:endParaRPr lang="en-US" altLang="ru-RU" sz="1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endParaRPr lang="ru-RU" altLang="ru-RU" sz="1600" b="1" dirty="0">
              <a:solidFill>
                <a:srgbClr val="0554B3"/>
              </a:solidFill>
              <a:latin typeface="+mn-lt"/>
            </a:endParaRPr>
          </a:p>
          <a:p>
            <a:r>
              <a:rPr lang="en-US" altLang="ru-RU" sz="1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Volume of cargo: 1150 m3 / 107 t</a:t>
            </a:r>
          </a:p>
          <a:p>
            <a:endParaRPr lang="ru-RU" altLang="ru-RU" sz="16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r>
              <a:rPr lang="en-US" altLang="ru-RU" sz="1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List of works done</a:t>
            </a: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: </a:t>
            </a:r>
            <a:endParaRPr lang="en-US" altLang="ru-RU" sz="1600" b="1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ransportation</a:t>
            </a:r>
            <a:r>
              <a:rPr lang="en-US" altLang="ru-RU" sz="16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by river 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boat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ransportation</a:t>
            </a:r>
            <a:r>
              <a:rPr lang="en-US" altLang="ru-RU" sz="16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by sea 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vessel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ransshipment 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into a barge in the port of </a:t>
            </a:r>
            <a:r>
              <a:rPr lang="en-US" altLang="ru-RU" sz="160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Dudinka</a:t>
            </a:r>
            <a:endParaRPr lang="en-US" altLang="ru-RU" sz="1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Delivery 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to the field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10" name="Picture 8" descr="сеп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971" y="1187877"/>
            <a:ext cx="2796754" cy="20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ctgf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75" y="4264335"/>
            <a:ext cx="285115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сепа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411" y="4252582"/>
            <a:ext cx="2852738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ctgf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35" y="4276725"/>
            <a:ext cx="28511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479" y="353843"/>
            <a:ext cx="1422360" cy="1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1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>
          <a:xfrm>
            <a:off x="0" y="243341"/>
            <a:ext cx="8739680" cy="400110"/>
          </a:xfrm>
          <a:prstGeom prst="homePlate">
            <a:avLst/>
          </a:prstGeom>
          <a:solidFill>
            <a:srgbClr val="002E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altLang="ru-RU" b="1" dirty="0">
                <a:solidFill>
                  <a:schemeClr val="bg1"/>
                </a:solidFill>
                <a:cs typeface="Arial" pitchFamily="34" charset="0"/>
              </a:rPr>
              <a:t>2011: </a:t>
            </a:r>
            <a:r>
              <a:rPr lang="en-US" altLang="ru-RU" b="1" dirty="0">
                <a:solidFill>
                  <a:schemeClr val="bg1"/>
                </a:solidFill>
                <a:cs typeface="Arial" pitchFamily="34" charset="0"/>
              </a:rPr>
              <a:t>Transportation of technological slug catchers</a:t>
            </a:r>
            <a:endParaRPr lang="ru-RU" altLang="ru-RU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517047" y="1069975"/>
            <a:ext cx="5277825" cy="406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778" tIns="40389" rIns="80778" bIns="403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1400" dirty="0">
                <a:latin typeface="+mn-lt"/>
              </a:rPr>
              <a:t>The transportation of 2 technological slug catchers from </a:t>
            </a:r>
            <a:r>
              <a:rPr lang="en-US" altLang="ru-RU" sz="1400" dirty="0" err="1">
                <a:latin typeface="+mn-lt"/>
              </a:rPr>
              <a:t>Dzerzhinsk</a:t>
            </a:r>
            <a:r>
              <a:rPr lang="en-US" altLang="ru-RU" sz="1400" dirty="0">
                <a:latin typeface="+mn-lt"/>
              </a:rPr>
              <a:t> (Nizhny Novgorod region) in the </a:t>
            </a:r>
            <a:r>
              <a:rPr lang="en-US" altLang="ru-RU" sz="1400" dirty="0" err="1">
                <a:latin typeface="+mn-lt"/>
              </a:rPr>
              <a:t>Vankor</a:t>
            </a:r>
            <a:r>
              <a:rPr lang="en-US" altLang="ru-RU" sz="1400" dirty="0">
                <a:latin typeface="+mn-lt"/>
              </a:rPr>
              <a:t> field for JSC </a:t>
            </a:r>
            <a:r>
              <a:rPr lang="en-US" altLang="ru-RU" sz="1400" dirty="0" err="1" smtClean="0">
                <a:latin typeface="+mn-lt"/>
              </a:rPr>
              <a:t>Vankorneft</a:t>
            </a:r>
            <a:r>
              <a:rPr lang="en-US" altLang="ru-RU" sz="1400" dirty="0">
                <a:latin typeface="+mn-lt"/>
              </a:rPr>
              <a:t/>
            </a:r>
            <a:br>
              <a:rPr lang="en-US" altLang="ru-RU" sz="1400" dirty="0">
                <a:latin typeface="+mn-lt"/>
              </a:rPr>
            </a:br>
            <a:r>
              <a:rPr lang="en-US" altLang="ru-RU" sz="1400" dirty="0">
                <a:latin typeface="+mn-lt"/>
              </a:rPr>
              <a:t/>
            </a:r>
            <a:br>
              <a:rPr lang="en-US" altLang="ru-RU" sz="1400" dirty="0">
                <a:latin typeface="+mn-lt"/>
              </a:rPr>
            </a:b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Total volume of traffic: 2 heavy and oversized cargo of 200 </a:t>
            </a:r>
            <a:r>
              <a:rPr lang="en-US" altLang="ru-RU" sz="1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tons</a:t>
            </a:r>
          </a:p>
          <a:p>
            <a:pPr>
              <a:spcBef>
                <a:spcPct val="50000"/>
              </a:spcBef>
            </a:pP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List of works done: </a:t>
            </a:r>
            <a:endParaRPr lang="en-US" altLang="ru-RU" sz="14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ru-RU" sz="1400" dirty="0" smtClean="0">
                <a:latin typeface="+mn-lt"/>
              </a:rPr>
              <a:t>Loading </a:t>
            </a:r>
            <a:r>
              <a:rPr lang="en-US" altLang="ru-RU" sz="1400" dirty="0">
                <a:latin typeface="+mn-lt"/>
              </a:rPr>
              <a:t>on the quay of JSC </a:t>
            </a:r>
            <a:r>
              <a:rPr lang="en-US" altLang="ru-RU" sz="1400" dirty="0" err="1" smtClean="0">
                <a:latin typeface="+mn-lt"/>
              </a:rPr>
              <a:t>Dzerzhinsk</a:t>
            </a:r>
            <a:endParaRPr lang="en-US" altLang="ru-RU" sz="1400" dirty="0" smtClean="0">
              <a:latin typeface="+mn-lt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ru-RU" sz="1400" dirty="0" smtClean="0">
                <a:latin typeface="+mn-lt"/>
              </a:rPr>
              <a:t>Transportation </a:t>
            </a:r>
            <a:r>
              <a:rPr lang="en-US" altLang="ru-RU" sz="1400" dirty="0">
                <a:latin typeface="+mn-lt"/>
              </a:rPr>
              <a:t>to the port of </a:t>
            </a:r>
            <a:r>
              <a:rPr lang="en-US" altLang="ru-RU" sz="1400" dirty="0" smtClean="0">
                <a:latin typeface="+mn-lt"/>
              </a:rPr>
              <a:t>Murmansk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ru-RU" sz="1400" dirty="0" smtClean="0">
                <a:latin typeface="+mn-lt"/>
              </a:rPr>
              <a:t>Overload </a:t>
            </a:r>
            <a:r>
              <a:rPr lang="en-US" altLang="ru-RU" sz="1400" dirty="0">
                <a:latin typeface="+mn-lt"/>
              </a:rPr>
              <a:t>on a </a:t>
            </a:r>
            <a:r>
              <a:rPr lang="en-US" altLang="ru-RU" sz="1400" dirty="0" smtClean="0">
                <a:latin typeface="+mn-lt"/>
              </a:rPr>
              <a:t>ship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ru-RU" sz="1400" dirty="0" smtClean="0">
                <a:latin typeface="+mn-lt"/>
              </a:rPr>
              <a:t>Marine </a:t>
            </a:r>
            <a:r>
              <a:rPr lang="en-US" altLang="ru-RU" sz="1400" dirty="0">
                <a:latin typeface="+mn-lt"/>
              </a:rPr>
              <a:t>transportation to the port of </a:t>
            </a:r>
            <a:r>
              <a:rPr lang="en-US" altLang="ru-RU" sz="1400" dirty="0" err="1" smtClean="0">
                <a:latin typeface="+mn-lt"/>
              </a:rPr>
              <a:t>Dudinka</a:t>
            </a:r>
            <a:endParaRPr lang="en-US" altLang="ru-RU" sz="1400" dirty="0">
              <a:latin typeface="+mn-lt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ru-RU" sz="1400" dirty="0" smtClean="0">
                <a:latin typeface="+mn-lt"/>
              </a:rPr>
              <a:t>Overload </a:t>
            </a:r>
            <a:r>
              <a:rPr lang="en-US" altLang="ru-RU" sz="1400" dirty="0">
                <a:latin typeface="+mn-lt"/>
              </a:rPr>
              <a:t>onto a barge with the subsequent delivery to the </a:t>
            </a:r>
            <a:r>
              <a:rPr lang="en-US" altLang="ru-RU" sz="1400" dirty="0" err="1">
                <a:latin typeface="+mn-lt"/>
              </a:rPr>
              <a:t>Vankor</a:t>
            </a:r>
            <a:r>
              <a:rPr lang="en-US" altLang="ru-RU" sz="1400" dirty="0">
                <a:latin typeface="+mn-lt"/>
              </a:rPr>
              <a:t> </a:t>
            </a:r>
            <a:r>
              <a:rPr lang="en-US" altLang="ru-RU" sz="1400" dirty="0" smtClean="0">
                <a:latin typeface="+mn-lt"/>
              </a:rPr>
              <a:t>field</a:t>
            </a:r>
          </a:p>
          <a:p>
            <a:pPr>
              <a:spcBef>
                <a:spcPct val="50000"/>
              </a:spcBef>
            </a:pPr>
            <a:r>
              <a:rPr lang="en-US" altLang="ru-RU" sz="1400" dirty="0">
                <a:latin typeface="+mn-lt"/>
              </a:rPr>
              <a:t/>
            </a:r>
            <a:br>
              <a:rPr lang="en-US" altLang="ru-RU" sz="1400" dirty="0">
                <a:latin typeface="+mn-lt"/>
              </a:rPr>
            </a:br>
            <a:endParaRPr lang="ru-RU" altLang="ru-RU" sz="1400" dirty="0">
              <a:solidFill>
                <a:srgbClr val="0554B3"/>
              </a:solidFill>
              <a:latin typeface="+mn-lt"/>
            </a:endParaRPr>
          </a:p>
        </p:txBody>
      </p:sp>
      <p:pic>
        <p:nvPicPr>
          <p:cNvPr id="10" name="Picture 10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75" y="1729541"/>
            <a:ext cx="409575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DSC013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36" y="4831891"/>
            <a:ext cx="3792963" cy="20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57" y="4831891"/>
            <a:ext cx="4083519" cy="208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479" y="353843"/>
            <a:ext cx="1422360" cy="197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59275" y="1068529"/>
            <a:ext cx="4083519" cy="6610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ru-RU" dirty="0" smtClean="0"/>
          </a:p>
          <a:p>
            <a:pPr algn="ctr"/>
            <a:r>
              <a:rPr lang="en-US" altLang="ru-RU" dirty="0" smtClean="0"/>
              <a:t>Dimensions </a:t>
            </a:r>
            <a:r>
              <a:rPr lang="en-US" altLang="ru-RU" dirty="0"/>
              <a:t>of each load (</a:t>
            </a:r>
            <a:r>
              <a:rPr lang="en-US" altLang="ru-RU" dirty="0" err="1"/>
              <a:t>LxWxH</a:t>
            </a:r>
            <a:r>
              <a:rPr lang="en-US" altLang="ru-RU" dirty="0"/>
              <a:t>), mm: 24800 x 6100 x 6200</a:t>
            </a:r>
            <a:endParaRPr lang="ru-RU" altLang="ru-RU" dirty="0">
              <a:solidFill>
                <a:srgbClr val="0554B3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99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>
          <a:xfrm>
            <a:off x="0" y="243341"/>
            <a:ext cx="8739680" cy="400110"/>
          </a:xfrm>
          <a:prstGeom prst="homePlate">
            <a:avLst/>
          </a:prstGeom>
          <a:solidFill>
            <a:srgbClr val="002E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ru-RU" b="1" dirty="0">
                <a:solidFill>
                  <a:schemeClr val="bg1"/>
                </a:solidFill>
                <a:cs typeface="Arial" pitchFamily="34" charset="0"/>
              </a:rPr>
              <a:t>2013: Oversized equipment for 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CJSC </a:t>
            </a: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Ryazan Refinery</a:t>
            </a:r>
            <a:endParaRPr lang="ru-RU" altLang="ru-RU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369655" y="876829"/>
            <a:ext cx="6586538" cy="328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778" tIns="40389" rIns="80778" bIns="403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The transportation of oversized heavy equipment for JSC 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Ryazan Refinery 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from the USA, Japan to the city of Ryazan, Russia.</a:t>
            </a:r>
            <a:b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en-US" altLang="ru-RU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en-US" altLang="ru-RU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US" altLang="ru-RU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List of works done: </a:t>
            </a:r>
            <a:endParaRPr lang="en-US" altLang="ru-RU" sz="1600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S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hipment 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from factories - manufacturers of the USA and 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Japan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C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onsolidation 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in the port of 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Antwerp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S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orting 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load in the parts depending on the 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arine transportation 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to the port of 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Rotterdam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arine 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transportation to the city of 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Ryazan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P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reparing 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temporary 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berth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U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nloading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D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elivery 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to the JSC 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Ryazan Refinery</a:t>
            </a:r>
            <a:b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endParaRPr lang="ru-RU" altLang="ru-RU" sz="16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12" name="Picture 17" descr="http://www.sovfracht.ru/upload/iblock/50a/50af4138465e8b40b4acb6f780bff6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756" y="3948983"/>
            <a:ext cx="2475487" cy="330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http://www.sovfracht.ru/upload/iblock/977/977bde20673f3d1793aa19c95bf4f7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723" y="4087259"/>
            <a:ext cx="2463100" cy="313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http://www.sovfracht.ru/upload/iblock/e97/e9733744a05cbc8f5a29a41393b58e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55" y="4087259"/>
            <a:ext cx="4311136" cy="316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479" y="353843"/>
            <a:ext cx="1422360" cy="197000"/>
          </a:xfrm>
          <a:prstGeom prst="rect">
            <a:avLst/>
          </a:prstGeom>
        </p:spPr>
      </p:pic>
      <p:pic>
        <p:nvPicPr>
          <p:cNvPr id="10" name="Picture 15" descr="http://www.sovfracht.ru/upload/iblock/790/79024b542336e87f04cf562e523554c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9"/>
          <a:stretch>
            <a:fillRect/>
          </a:stretch>
        </p:blipFill>
        <p:spPr bwMode="auto">
          <a:xfrm>
            <a:off x="7769756" y="948843"/>
            <a:ext cx="2475487" cy="313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16263" y="3060453"/>
            <a:ext cx="2453493" cy="689530"/>
          </a:xfrm>
          <a:prstGeom prst="rect">
            <a:avLst/>
          </a:prstGeom>
          <a:solidFill>
            <a:schemeClr val="bg1">
              <a:alpha val="38000"/>
            </a:schemeClr>
          </a:solidFill>
          <a:ln w="12700">
            <a:solidFill>
              <a:schemeClr val="accent1">
                <a:shade val="50000"/>
                <a:alpha val="47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ru-RU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alt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altLang="ru-RU" dirty="0" smtClean="0">
                <a:solidFill>
                  <a:schemeClr val="accent5">
                    <a:lumMod val="50000"/>
                  </a:schemeClr>
                </a:solidFill>
              </a:rPr>
              <a:t>Length </a:t>
            </a:r>
            <a:r>
              <a:rPr lang="en-US" altLang="ru-RU" dirty="0">
                <a:solidFill>
                  <a:schemeClr val="accent5">
                    <a:lumMod val="50000"/>
                  </a:schemeClr>
                </a:solidFill>
              </a:rPr>
              <a:t>52 </a:t>
            </a:r>
            <a:r>
              <a:rPr lang="en-US" altLang="ru-RU" dirty="0" smtClean="0">
                <a:solidFill>
                  <a:schemeClr val="accent5">
                    <a:lumMod val="50000"/>
                  </a:schemeClr>
                </a:solidFill>
              </a:rPr>
              <a:t>m</a:t>
            </a:r>
            <a:br>
              <a:rPr lang="en-US" alt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altLang="ru-RU" dirty="0" smtClean="0">
                <a:solidFill>
                  <a:schemeClr val="accent5">
                    <a:lumMod val="50000"/>
                  </a:schemeClr>
                </a:solidFill>
              </a:rPr>
              <a:t>Weight </a:t>
            </a:r>
            <a:r>
              <a:rPr lang="en-US" altLang="ru-RU" dirty="0">
                <a:solidFill>
                  <a:schemeClr val="accent5">
                    <a:lumMod val="50000"/>
                  </a:schemeClr>
                </a:solidFill>
              </a:rPr>
              <a:t>up to 300 tons</a:t>
            </a:r>
            <a:endParaRPr lang="ru-RU" alt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3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>
          <a:xfrm>
            <a:off x="0" y="243341"/>
            <a:ext cx="8739680" cy="400110"/>
          </a:xfrm>
          <a:prstGeom prst="homePlate">
            <a:avLst/>
          </a:prstGeom>
          <a:solidFill>
            <a:srgbClr val="002E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2014: Implementation of oversize cargo in the Far East</a:t>
            </a:r>
            <a:endParaRPr lang="ru-RU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354913" y="975395"/>
            <a:ext cx="5484028" cy="298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8684" tIns="39343" rIns="78684" bIns="3934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1600" dirty="0">
                <a:latin typeface="+mn-lt"/>
              </a:rPr>
              <a:t>Unloading </a:t>
            </a:r>
            <a:r>
              <a:rPr lang="en-US" altLang="ru-RU" sz="1600" dirty="0" err="1">
                <a:latin typeface="+mn-lt"/>
              </a:rPr>
              <a:t>Gottwald</a:t>
            </a:r>
            <a:r>
              <a:rPr lang="en-US" altLang="ru-RU" sz="1600" dirty="0">
                <a:latin typeface="+mn-lt"/>
              </a:rPr>
              <a:t> gantry crane at Terminal </a:t>
            </a:r>
            <a:r>
              <a:rPr lang="en-US" altLang="ru-RU" sz="1600" dirty="0" err="1">
                <a:latin typeface="+mn-lt"/>
              </a:rPr>
              <a:t>Sollers</a:t>
            </a:r>
            <a:r>
              <a:rPr lang="en-US" altLang="ru-RU" sz="1600" dirty="0">
                <a:latin typeface="+mn-lt"/>
              </a:rPr>
              <a:t>-Far East, the port of Vladivostok, 2014</a:t>
            </a:r>
            <a:br>
              <a:rPr lang="en-US" altLang="ru-RU" sz="1600" dirty="0">
                <a:latin typeface="+mn-lt"/>
              </a:rPr>
            </a:br>
            <a:r>
              <a:rPr lang="en-US" altLang="ru-RU" sz="1600" dirty="0">
                <a:latin typeface="+mn-lt"/>
              </a:rPr>
              <a:t/>
            </a:r>
            <a:br>
              <a:rPr lang="en-US" altLang="ru-RU" sz="1600" dirty="0">
                <a:latin typeface="+mn-lt"/>
              </a:rPr>
            </a:br>
            <a:r>
              <a:rPr lang="en-US" altLang="ru-RU" sz="1600" dirty="0">
                <a:latin typeface="+mn-lt"/>
              </a:rPr>
              <a:t>Customer - German </a:t>
            </a:r>
            <a:r>
              <a:rPr lang="en-US" altLang="ru-RU" sz="1600" dirty="0" err="1">
                <a:latin typeface="+mn-lt"/>
              </a:rPr>
              <a:t>shipowner</a:t>
            </a:r>
            <a:r>
              <a:rPr lang="en-US" altLang="ru-RU" sz="1600" dirty="0">
                <a:latin typeface="+mn-lt"/>
              </a:rPr>
              <a:t>, the company SAL Heavy Lift</a:t>
            </a:r>
            <a:br>
              <a:rPr lang="en-US" altLang="ru-RU" sz="1600" dirty="0">
                <a:latin typeface="+mn-lt"/>
              </a:rPr>
            </a:br>
            <a:r>
              <a:rPr lang="en-US" altLang="ru-RU" sz="1600" dirty="0">
                <a:latin typeface="+mn-lt"/>
              </a:rPr>
              <a:t/>
            </a:r>
            <a:br>
              <a:rPr lang="en-US" altLang="ru-RU" sz="1600" dirty="0">
                <a:latin typeface="+mn-lt"/>
              </a:rPr>
            </a:br>
            <a:r>
              <a:rPr lang="en-US" altLang="ru-RU" sz="1600" dirty="0">
                <a:latin typeface="+mn-lt"/>
              </a:rPr>
              <a:t>The limitation of the berth length didn’t allow to put the ship on the board side, as in a standard procedure of unloading, so it was decided to set up the ship’s stern to the berth with the intermediate overload on the floating crane.</a:t>
            </a:r>
          </a:p>
          <a:p>
            <a:endParaRPr lang="ru-RU" altLang="ru-RU" sz="1300" dirty="0">
              <a:latin typeface="Arial Narrow" panose="020B0606020202030204" pitchFamily="34" charset="0"/>
            </a:endParaRP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965" y="975395"/>
            <a:ext cx="35909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965" y="3977224"/>
            <a:ext cx="3603625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33" y="3963338"/>
            <a:ext cx="483076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479" y="353843"/>
            <a:ext cx="1422360" cy="1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6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>
          <a:xfrm>
            <a:off x="0" y="243341"/>
            <a:ext cx="8739680" cy="400110"/>
          </a:xfrm>
          <a:prstGeom prst="homePlate">
            <a:avLst/>
          </a:prstGeom>
          <a:solidFill>
            <a:srgbClr val="002E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2014: Transportation of heavy oversized stator</a:t>
            </a:r>
            <a:endParaRPr lang="ru-RU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227096" y="880951"/>
            <a:ext cx="5402523" cy="349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8684" tIns="39343" rIns="78684" bIns="3934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1600" dirty="0">
                <a:latin typeface="+mn-lt"/>
              </a:rPr>
              <a:t>Route: from the construction site of Leningrad NPP-2 to the storage area in </a:t>
            </a:r>
            <a:r>
              <a:rPr lang="en-US" altLang="ru-RU" sz="1600" dirty="0" err="1">
                <a:latin typeface="+mn-lt"/>
              </a:rPr>
              <a:t>Sosnovy</a:t>
            </a:r>
            <a:r>
              <a:rPr lang="en-US" altLang="ru-RU" sz="1600" dirty="0">
                <a:latin typeface="+mn-lt"/>
              </a:rPr>
              <a:t> </a:t>
            </a:r>
            <a:r>
              <a:rPr lang="en-US" altLang="ru-RU" sz="1600" dirty="0" err="1">
                <a:latin typeface="+mn-lt"/>
              </a:rPr>
              <a:t>Bor</a:t>
            </a:r>
            <a:r>
              <a:rPr lang="en-US" altLang="ru-RU" sz="1600" dirty="0">
                <a:latin typeface="+mn-lt"/>
              </a:rPr>
              <a:t>, Leningrad region.</a:t>
            </a:r>
            <a:endParaRPr lang="ru-RU" altLang="ru-RU" sz="1600" dirty="0">
              <a:latin typeface="+mn-lt"/>
            </a:endParaRPr>
          </a:p>
          <a:p>
            <a:endParaRPr lang="en-US" altLang="ru-RU" sz="1600" dirty="0" smtClean="0">
              <a:latin typeface="+mn-lt"/>
            </a:endParaRPr>
          </a:p>
          <a:p>
            <a:r>
              <a:rPr lang="en-US" altLang="ru-RU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Weight </a:t>
            </a:r>
            <a:r>
              <a:rPr lang="en-US" altLang="ru-RU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of cargo -  497,0 tons.</a:t>
            </a:r>
          </a:p>
          <a:p>
            <a:endParaRPr lang="en-US" altLang="ru-RU" sz="1600" dirty="0">
              <a:latin typeface="+mn-lt"/>
            </a:endParaRPr>
          </a:p>
          <a:p>
            <a:r>
              <a:rPr lang="en-US" altLang="ru-RU" sz="1600" dirty="0">
                <a:latin typeface="+mn-lt"/>
              </a:rPr>
              <a:t>Customer - JSC </a:t>
            </a:r>
            <a:r>
              <a:rPr lang="en-US" altLang="ru-RU" sz="1600" dirty="0" smtClean="0">
                <a:latin typeface="+mn-lt"/>
              </a:rPr>
              <a:t>UAT, </a:t>
            </a:r>
            <a:r>
              <a:rPr lang="en-US" altLang="ru-RU" sz="1600" dirty="0">
                <a:latin typeface="+mn-lt"/>
              </a:rPr>
              <a:t>consignee  - </a:t>
            </a:r>
            <a:r>
              <a:rPr lang="en-US" altLang="ru-RU" sz="1600" dirty="0" smtClean="0">
                <a:latin typeface="+mn-lt"/>
              </a:rPr>
              <a:t>Concern Titan-2 </a:t>
            </a:r>
            <a:r>
              <a:rPr lang="en-US" altLang="ru-RU" sz="1600" dirty="0">
                <a:latin typeface="+mn-lt"/>
              </a:rPr>
              <a:t>CJSC</a:t>
            </a:r>
            <a:r>
              <a:rPr lang="en-US" altLang="ru-RU" sz="1600" dirty="0" smtClean="0">
                <a:latin typeface="+mn-lt"/>
              </a:rPr>
              <a:t>.</a:t>
            </a:r>
          </a:p>
          <a:p>
            <a:endParaRPr lang="en-US" altLang="ru-RU" sz="1600" dirty="0">
              <a:latin typeface="+mn-lt"/>
            </a:endParaRPr>
          </a:p>
          <a:p>
            <a:r>
              <a:rPr lang="en-US" altLang="ru-RU" sz="1600" dirty="0">
                <a:latin typeface="+mn-lt"/>
              </a:rPr>
              <a:t>Loading the stator on the vehicle and unloading at the site was carried out with hydraulic portal system Greiner GHS-1100, with capacity of 1100 tons. Transportation of heavy cargo was performed by specialized articulated in the 2 trucks Mercedes Benz </a:t>
            </a:r>
            <a:r>
              <a:rPr lang="en-US" altLang="ru-RU" sz="1600" dirty="0" err="1">
                <a:latin typeface="+mn-lt"/>
              </a:rPr>
              <a:t>Actros</a:t>
            </a:r>
            <a:r>
              <a:rPr lang="en-US" altLang="ru-RU" sz="1600" dirty="0">
                <a:latin typeface="+mn-lt"/>
              </a:rPr>
              <a:t> and 20-axle modular trailer of </a:t>
            </a:r>
            <a:r>
              <a:rPr lang="en-US" altLang="ru-RU" sz="1600" dirty="0" err="1">
                <a:latin typeface="+mn-lt"/>
              </a:rPr>
              <a:t>Goldhofer</a:t>
            </a:r>
            <a:r>
              <a:rPr lang="en-US" altLang="ru-RU" sz="1600" dirty="0">
                <a:latin typeface="+mn-lt"/>
              </a:rPr>
              <a:t>.</a:t>
            </a:r>
            <a:endParaRPr lang="ru-RU" altLang="ru-RU" sz="1600" dirty="0">
              <a:latin typeface="+mn-lt"/>
            </a:endParaRPr>
          </a:p>
          <a:p>
            <a:endParaRPr lang="ru-RU" altLang="ru-RU" sz="1400" dirty="0"/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31" y="865187"/>
            <a:ext cx="3919882" cy="293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30" y="4193290"/>
            <a:ext cx="4111740" cy="308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741" y="4193290"/>
            <a:ext cx="4105275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479" y="353843"/>
            <a:ext cx="1422360" cy="197000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699379" y="4193290"/>
            <a:ext cx="4949" cy="307816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30156" y="4193290"/>
            <a:ext cx="4949" cy="307816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3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>
          <a:xfrm>
            <a:off x="0" y="243341"/>
            <a:ext cx="8739680" cy="400110"/>
          </a:xfrm>
          <a:prstGeom prst="homePlate">
            <a:avLst/>
          </a:prstGeom>
          <a:solidFill>
            <a:srgbClr val="002E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2016: Transportation for </a:t>
            </a:r>
            <a:r>
              <a:rPr lang="en-US" b="1" dirty="0" err="1">
                <a:solidFill>
                  <a:schemeClr val="bg1"/>
                </a:solidFill>
                <a:cs typeface="Arial" pitchFamily="34" charset="0"/>
              </a:rPr>
              <a:t>Antipinsky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 oil refinery </a:t>
            </a:r>
            <a:endParaRPr lang="ru-RU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auto">
          <a:xfrm>
            <a:off x="471755" y="877461"/>
            <a:ext cx="4496851" cy="594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8684" tIns="39343" rIns="78684" bIns="3934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ru-RU" sz="1600" dirty="0">
              <a:latin typeface="+mn-lt"/>
            </a:endParaRPr>
          </a:p>
          <a:p>
            <a:r>
              <a:rPr lang="en-US" altLang="ru-RU" sz="1600" dirty="0">
                <a:latin typeface="+mn-lt"/>
              </a:rPr>
              <a:t>Cargo</a:t>
            </a:r>
            <a:r>
              <a:rPr lang="ru-RU" altLang="ru-RU" sz="1600" dirty="0">
                <a:latin typeface="+mn-lt"/>
              </a:rPr>
              <a:t>:</a:t>
            </a:r>
            <a:r>
              <a:rPr lang="en-US" altLang="ru-RU" sz="1600" dirty="0">
                <a:latin typeface="+mn-lt"/>
              </a:rPr>
              <a:t> installation</a:t>
            </a:r>
            <a:r>
              <a:rPr lang="ru-RU" altLang="ru-RU" sz="1600" dirty="0">
                <a:latin typeface="+mn-lt"/>
              </a:rPr>
              <a:t> </a:t>
            </a:r>
            <a:r>
              <a:rPr lang="en-US" altLang="ru-RU" sz="1600" dirty="0">
                <a:latin typeface="+mn-lt"/>
              </a:rPr>
              <a:t>system for the production of high-octane </a:t>
            </a:r>
            <a:r>
              <a:rPr lang="en-US" altLang="ru-RU" sz="1600" dirty="0" smtClean="0">
                <a:latin typeface="+mn-lt"/>
              </a:rPr>
              <a:t>gasoline/</a:t>
            </a:r>
          </a:p>
          <a:p>
            <a:endParaRPr lang="en-US" altLang="ru-RU" sz="1600" dirty="0">
              <a:latin typeface="+mn-lt"/>
            </a:endParaRPr>
          </a:p>
          <a:p>
            <a:r>
              <a:rPr lang="en-US" altLang="ru-RU" sz="16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The </a:t>
            </a:r>
            <a:r>
              <a:rPr lang="en-US" altLang="ru-RU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total equipment amounted to 542 m3, weight - 117.5 tons</a:t>
            </a:r>
            <a:br>
              <a:rPr lang="en-US" altLang="ru-RU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en-US" altLang="ru-RU" sz="16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r>
              <a:rPr lang="en-US" altLang="ru-RU" sz="1600" dirty="0">
                <a:latin typeface="+mn-lt"/>
              </a:rPr>
              <a:t>Route: the port of Marina di Carrara (Italy) – Rostov-on-don – Tyumen</a:t>
            </a:r>
            <a:br>
              <a:rPr lang="en-US" altLang="ru-RU" sz="1600" dirty="0">
                <a:latin typeface="+mn-lt"/>
              </a:rPr>
            </a:br>
            <a:endParaRPr lang="en-US" altLang="ru-RU" sz="1600" dirty="0">
              <a:latin typeface="+mn-lt"/>
            </a:endParaRPr>
          </a:p>
          <a:p>
            <a:r>
              <a:rPr lang="en-US" altLang="ru-RU" sz="1600" dirty="0">
                <a:latin typeface="+mn-lt"/>
              </a:rPr>
              <a:t>Since Rostov Universal Port has the capability for handling loads only up to 64 tons, the specialists of JSC </a:t>
            </a:r>
            <a:r>
              <a:rPr lang="en-US" altLang="ru-RU" sz="1600" dirty="0" smtClean="0">
                <a:latin typeface="+mn-lt"/>
              </a:rPr>
              <a:t>Sovfracht </a:t>
            </a:r>
            <a:r>
              <a:rPr lang="en-US" altLang="ru-RU" sz="1600" dirty="0">
                <a:latin typeface="+mn-lt"/>
              </a:rPr>
              <a:t>had to use a special railway crane EDK-1000/2, with a lifting capacity of 120 tons and Harbor crane </a:t>
            </a:r>
            <a:r>
              <a:rPr lang="en-US" altLang="ru-RU" sz="1600" dirty="0" err="1">
                <a:latin typeface="+mn-lt"/>
              </a:rPr>
              <a:t>Liebherr</a:t>
            </a:r>
            <a:r>
              <a:rPr lang="en-US" altLang="ru-RU" sz="1600" dirty="0">
                <a:latin typeface="+mn-lt"/>
              </a:rPr>
              <a:t> LHM 250 for implementing a unique operation on transfer of the equipment from the sea vessel to an auto vehicle</a:t>
            </a:r>
            <a:r>
              <a:rPr lang="en-US" altLang="ru-RU" sz="1600" dirty="0" smtClean="0">
                <a:latin typeface="+mn-lt"/>
              </a:rPr>
              <a:t>.</a:t>
            </a:r>
          </a:p>
          <a:p>
            <a:endParaRPr lang="ru-RU" altLang="ru-RU" sz="1600" dirty="0">
              <a:latin typeface="+mn-lt"/>
            </a:endParaRPr>
          </a:p>
          <a:p>
            <a:r>
              <a:rPr lang="en-US" altLang="ru-RU" sz="1600" dirty="0">
                <a:latin typeface="+mn-lt"/>
              </a:rPr>
              <a:t>After unloading the equipment, a convoy of road trains composed of trucks and low loaders semi-trailers went directly to </a:t>
            </a:r>
            <a:r>
              <a:rPr lang="en-US" altLang="ru-RU" sz="1600" dirty="0" err="1">
                <a:latin typeface="+mn-lt"/>
              </a:rPr>
              <a:t>Antipinsky</a:t>
            </a:r>
            <a:r>
              <a:rPr lang="en-US" altLang="ru-RU" sz="1600" dirty="0">
                <a:latin typeface="+mn-lt"/>
              </a:rPr>
              <a:t> oil refinery.</a:t>
            </a:r>
            <a:endParaRPr lang="ru-RU" altLang="ru-RU" sz="1600" dirty="0">
              <a:latin typeface="+mn-lt"/>
            </a:endParaRPr>
          </a:p>
          <a:p>
            <a:endParaRPr lang="ru-RU" altLang="ru-RU" sz="13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910688"/>
            <a:ext cx="4092575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4492784"/>
            <a:ext cx="412115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479" y="353843"/>
            <a:ext cx="1422360" cy="1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9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>
          <a:xfrm>
            <a:off x="0" y="243341"/>
            <a:ext cx="8739680" cy="400110"/>
          </a:xfrm>
          <a:prstGeom prst="homePlate">
            <a:avLst/>
          </a:prstGeom>
          <a:solidFill>
            <a:srgbClr val="002E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2016: Transportation of the transformers for Leningrad NPP-2</a:t>
            </a:r>
            <a:endParaRPr lang="ru-RU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344488" y="1060450"/>
            <a:ext cx="5626654" cy="348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8684" tIns="39343" rIns="78684" bIns="3934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Four transformers, each of which was 297,0 tons weight  were transported together using combined water-road transport. </a:t>
            </a:r>
          </a:p>
          <a:p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During unloading transformers from vehicles and loading them into the hold of the vessel on the quay of the port city of Moscow crawler crane </a:t>
            </a:r>
            <a:r>
              <a:rPr lang="en-US" altLang="ru-RU" sz="16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Liebherr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LR 1750, a 750 t capacity was used.</a:t>
            </a:r>
          </a:p>
          <a:p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Sovfracht 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has become the first company that performed the overload of the transformers from the hold of the ship for a specialized vehicle on the berth № 16 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the </a:t>
            </a:r>
            <a:r>
              <a:rPr lang="en-US" altLang="ru-RU" sz="160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Ustie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in the </a:t>
            </a:r>
            <a:r>
              <a:rPr lang="en-US" altLang="ru-RU" sz="16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Koporye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Bay using a crane.</a:t>
            </a:r>
            <a:endParaRPr lang="ru-RU" altLang="ru-RU" sz="16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endParaRPr lang="ru-RU" altLang="ru-RU" sz="1300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974" y="1060450"/>
            <a:ext cx="3886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511" y="4454697"/>
            <a:ext cx="38735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28" y="4449934"/>
            <a:ext cx="3960812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479" y="353843"/>
            <a:ext cx="1422360" cy="197000"/>
          </a:xfrm>
          <a:prstGeom prst="rect">
            <a:avLst/>
          </a:prstGeom>
        </p:spPr>
      </p:pic>
      <p:sp>
        <p:nvSpPr>
          <p:cNvPr id="10" name="Блок-схема: узел 9"/>
          <p:cNvSpPr/>
          <p:nvPr/>
        </p:nvSpPr>
        <p:spPr>
          <a:xfrm>
            <a:off x="4910081" y="4332586"/>
            <a:ext cx="1740666" cy="1435712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>
              <a:schemeClr val="accent1"/>
            </a:glow>
            <a:outerShdw dir="3480000" sx="70000" sy="70000" algn="ctr" rotWithShape="0">
              <a:srgbClr val="000000">
                <a:alpha val="78000"/>
              </a:srgbClr>
            </a:outerShdw>
            <a:reflection stA="45000" endPos="0" dist="50800" dir="5400000" sy="-100000" algn="bl" rotWithShape="0"/>
            <a:softEdge rad="63500"/>
          </a:effectLst>
          <a:scene3d>
            <a:camera prst="orthographicFront"/>
            <a:lightRig rig="fla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297 tons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3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>
          <a:xfrm>
            <a:off x="0" y="243341"/>
            <a:ext cx="8739680" cy="400110"/>
          </a:xfrm>
          <a:prstGeom prst="homePlate">
            <a:avLst/>
          </a:prstGeom>
          <a:solidFill>
            <a:srgbClr val="002E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2017: Transportation of </a:t>
            </a:r>
            <a:r>
              <a:rPr lang="en-US" b="1" dirty="0" err="1">
                <a:solidFill>
                  <a:schemeClr val="bg1"/>
                </a:solidFill>
                <a:cs typeface="Arial" pitchFamily="34" charset="0"/>
              </a:rPr>
              <a:t>adsorbers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 for the project North stream - 2</a:t>
            </a:r>
            <a:endParaRPr lang="ru-RU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472" y="1105763"/>
            <a:ext cx="51125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The unique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technology of overload a large number of similar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cargos (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10 adsorptive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columns)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from one barge to another without using of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berth was used during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delivery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from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stanitsa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Varenikovskaya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to sea port 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</a:rPr>
              <a:t>Ust-Luga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The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overload was realized by Ro-Ro mode directly afloat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(1700 logistic and ballast operations).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Refusal to use berth reduced logistic charges and kept costs down.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32" y="1105763"/>
            <a:ext cx="3677518" cy="27581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040" y="3975751"/>
            <a:ext cx="3677695" cy="27582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98" y="3975751"/>
            <a:ext cx="4929736" cy="27729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479" y="353843"/>
            <a:ext cx="1422360" cy="1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2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>
          <a:xfrm>
            <a:off x="0" y="243341"/>
            <a:ext cx="8739680" cy="400110"/>
          </a:xfrm>
          <a:prstGeom prst="homePlate">
            <a:avLst/>
          </a:prstGeom>
          <a:solidFill>
            <a:srgbClr val="002E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2017: Agency service</a:t>
            </a:r>
            <a:endParaRPr lang="ru-RU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479" y="353843"/>
            <a:ext cx="1422360" cy="197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2400" y="923925"/>
            <a:ext cx="600075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62646" y="923925"/>
            <a:ext cx="5982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Every year JSC Sovfracht provides hundreds of vessel calls in more than 50 world ports, including arctic ports.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2646" y="1706995"/>
            <a:ext cx="58905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In 2017 JSC Sovfracht provided a semisubmersible Heavy Lift vessel call with a floating drilling outfit aboard to the port of Murmansk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Overall length of the vessel: 221,3 m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Hull height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: 42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Deadweight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: 52 798,4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Height of the floating drilling outfit: 115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</a:t>
            </a:r>
          </a:p>
          <a:p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As an agent of the vessel and the floating drilling outfit Sovfracht provides provision and replenishment for the heading out of the vessel and maintenance of activity of the drilling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outfit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at the Kara sea.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935" y="923926"/>
            <a:ext cx="3327737" cy="45921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647" y="6127782"/>
            <a:ext cx="5890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Agency department of the LLC Sovfracht-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Vostok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provided a loading of cargo of hazard class VII at the vessel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Transshelf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at Kamchatka.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935" y="5589250"/>
            <a:ext cx="3327737" cy="1816237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262646" y="5661498"/>
            <a:ext cx="6060333" cy="97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3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>
          <a:xfrm>
            <a:off x="0" y="243341"/>
            <a:ext cx="8739680" cy="400110"/>
          </a:xfrm>
          <a:prstGeom prst="homePlate">
            <a:avLst/>
          </a:prstGeom>
          <a:solidFill>
            <a:srgbClr val="002E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202596"/>
            <a:ext cx="8739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cs typeface="Arial" pitchFamily="34" charset="0"/>
              </a:rPr>
              <a:t>About the </a:t>
            </a:r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company</a:t>
            </a:r>
            <a:endParaRPr lang="ru-RU" sz="2000" b="1" dirty="0">
              <a:solidFill>
                <a:srgbClr val="FFFFFF"/>
              </a:solidFill>
              <a:cs typeface="Arial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10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9" y="1094985"/>
            <a:ext cx="3929642" cy="7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482149" y="1927685"/>
            <a:ext cx="514011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</a:t>
            </a:r>
            <a:r>
              <a:rPr lang="en-US" altLang="ru-RU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he largest independent freight forwarder in Russia since 1929</a:t>
            </a:r>
            <a:endParaRPr lang="ru-RU" altLang="ru-RU" sz="1600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>
              <a:defRPr/>
            </a:pPr>
            <a:endParaRPr lang="ru-RU" altLang="ru-RU" sz="11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82149" y="4981094"/>
            <a:ext cx="532923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82149" y="6390546"/>
            <a:ext cx="532923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409917" y="5247749"/>
            <a:ext cx="5473700" cy="78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Sovfracht</a:t>
            </a:r>
            <a:r>
              <a:rPr lang="en-US" altLang="ru-RU" sz="16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is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a reliable partner with an extensive expertise in the field of cargo transportation and asset management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440916" y="3476484"/>
            <a:ext cx="57626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Provides a full range of services for the delivery and cargo-handling in Russia and abroad:</a:t>
            </a:r>
          </a:p>
        </p:txBody>
      </p:sp>
      <p:sp>
        <p:nvSpPr>
          <p:cNvPr id="18" name="Левая фигурная скобка 17"/>
          <p:cNvSpPr/>
          <p:nvPr/>
        </p:nvSpPr>
        <p:spPr>
          <a:xfrm>
            <a:off x="6566734" y="1172103"/>
            <a:ext cx="660388" cy="5966827"/>
          </a:xfrm>
          <a:prstGeom prst="leftBrace">
            <a:avLst>
              <a:gd name="adj1" fmla="val 0"/>
              <a:gd name="adj2" fmla="val 46188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7431160" y="978621"/>
            <a:ext cx="3068637" cy="658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Railway transportation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Sea and river transportation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Transportation 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of oversized and heavy cargoes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Project logistics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Transportation in the 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Arctic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Agency service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Stevedoring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Bunkering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Provision and spare pack supply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Warehouse logistics</a:t>
            </a:r>
            <a:endParaRPr lang="ru-RU" altLang="ru-RU" sz="1600" dirty="0" smtClean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Customs 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brokerage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Container 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shipping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Auto haulage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Asset 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management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including distressed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ru-RU" altLang="ru-RU" sz="1400" b="1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479" y="353843"/>
            <a:ext cx="1422360" cy="1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0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>
          <a:xfrm>
            <a:off x="0" y="243341"/>
            <a:ext cx="8739680" cy="400110"/>
          </a:xfrm>
          <a:prstGeom prst="homePlate">
            <a:avLst/>
          </a:prstGeom>
          <a:solidFill>
            <a:srgbClr val="002E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2017: </a:t>
            </a: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The Situational Arctic Center</a:t>
            </a:r>
            <a:endParaRPr lang="ru-RU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479" y="353843"/>
            <a:ext cx="1422360" cy="197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6391" y="909351"/>
            <a:ext cx="6601628" cy="5129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Sovfracht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commenced the project to create The Situational Arctic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Center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and works on it. It is a modern ground for coordination of Maritime transport in the Arctic.</a:t>
            </a:r>
            <a:endParaRPr lang="ru-RU" sz="140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Main objectives of creation The Situational Arctic center are:</a:t>
            </a:r>
            <a:endParaRPr lang="ru-RU" sz="140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to enhance the safety and economic viability of working in the Arctic zone</a:t>
            </a:r>
            <a:endParaRPr lang="ru-RU" sz="140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to optimize the management of marine operations including the organization of the handling operations on unequipped shore</a:t>
            </a:r>
            <a:endParaRPr lang="ru-RU" sz="140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to provide visibility of the operational situation (weather, ice conditions, traffic, loads, etc.), and as a consequence – to provide the possibility of online planning and adjustment of a route taking into account all the factors, etc.</a:t>
            </a:r>
            <a:endParaRPr lang="ru-RU" sz="140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661" y="1614319"/>
            <a:ext cx="3750039" cy="250002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811780" y="909351"/>
            <a:ext cx="3733800" cy="638175"/>
          </a:xfrm>
          <a:prstGeom prst="rect">
            <a:avLst/>
          </a:prstGeom>
          <a:solidFill>
            <a:srgbClr val="002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SAC starts to work in 2019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71592" y="5139750"/>
            <a:ext cx="3198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accent5">
                    <a:lumMod val="50000"/>
                  </a:schemeClr>
                </a:solidFill>
              </a:rPr>
              <a:t>It’s a free online platform for all participants</a:t>
            </a:r>
            <a:endParaRPr lang="ru-RU" sz="3200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62" y="4619258"/>
            <a:ext cx="4643438" cy="261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8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>
          <a:xfrm>
            <a:off x="0" y="243341"/>
            <a:ext cx="8739680" cy="400110"/>
          </a:xfrm>
          <a:prstGeom prst="homePlate">
            <a:avLst/>
          </a:prstGeom>
          <a:solidFill>
            <a:srgbClr val="002E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267817" y="2224853"/>
            <a:ext cx="6697662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altLang="ru-RU" sz="2400" b="1" dirty="0">
                <a:solidFill>
                  <a:srgbClr val="002856"/>
                </a:solidFill>
                <a:latin typeface="+mn-lt"/>
              </a:rPr>
              <a:t>Sovfracht JSC </a:t>
            </a:r>
          </a:p>
          <a:p>
            <a:pPr algn="ctr"/>
            <a:r>
              <a:rPr lang="en-US" altLang="ru-RU" sz="2400" dirty="0">
                <a:solidFill>
                  <a:srgbClr val="002856"/>
                </a:solidFill>
                <a:latin typeface="+mn-lt"/>
              </a:rPr>
              <a:t>129090, Moscow, </a:t>
            </a:r>
          </a:p>
          <a:p>
            <a:pPr algn="ctr"/>
            <a:r>
              <a:rPr lang="en-US" altLang="ru-RU" sz="2400" dirty="0" err="1">
                <a:solidFill>
                  <a:srgbClr val="002856"/>
                </a:solidFill>
                <a:latin typeface="+mn-lt"/>
              </a:rPr>
              <a:t>Olympiysky</a:t>
            </a:r>
            <a:r>
              <a:rPr lang="en-US" altLang="ru-RU" sz="2400" dirty="0">
                <a:solidFill>
                  <a:srgbClr val="002856"/>
                </a:solidFill>
                <a:latin typeface="+mn-lt"/>
              </a:rPr>
              <a:t> prospect, 14 - BC Diamond Hall</a:t>
            </a:r>
            <a:br>
              <a:rPr lang="en-US" altLang="ru-RU" sz="2400" dirty="0">
                <a:solidFill>
                  <a:srgbClr val="002856"/>
                </a:solidFill>
                <a:latin typeface="+mn-lt"/>
              </a:rPr>
            </a:br>
            <a:r>
              <a:rPr lang="en-US" altLang="ru-RU" sz="2400" dirty="0">
                <a:solidFill>
                  <a:srgbClr val="002856"/>
                </a:solidFill>
                <a:latin typeface="+mn-lt"/>
              </a:rPr>
              <a:t>Phone: +7 (495) 258 27 41 </a:t>
            </a:r>
            <a:br>
              <a:rPr lang="en-US" altLang="ru-RU" sz="2400" dirty="0">
                <a:solidFill>
                  <a:srgbClr val="002856"/>
                </a:solidFill>
                <a:latin typeface="+mn-lt"/>
              </a:rPr>
            </a:br>
            <a:r>
              <a:rPr lang="en-US" altLang="ru-RU" sz="2400" dirty="0">
                <a:solidFill>
                  <a:srgbClr val="002856"/>
                </a:solidFill>
                <a:latin typeface="+mn-lt"/>
              </a:rPr>
              <a:t>Fax: +7 (495) 258 28 76</a:t>
            </a:r>
          </a:p>
          <a:p>
            <a:pPr algn="ctr"/>
            <a:endParaRPr lang="en-US" altLang="ru-RU" sz="2400" u="sng" dirty="0">
              <a:solidFill>
                <a:srgbClr val="002856"/>
              </a:solidFill>
              <a:latin typeface="+mn-lt"/>
            </a:endParaRPr>
          </a:p>
          <a:p>
            <a:pPr algn="ctr"/>
            <a:r>
              <a:rPr lang="en-US" altLang="ru-RU" sz="2400" u="sng" dirty="0">
                <a:solidFill>
                  <a:srgbClr val="002856"/>
                </a:solidFill>
                <a:latin typeface="+mn-lt"/>
              </a:rPr>
              <a:t> www.sovfracht.ru</a:t>
            </a:r>
            <a:br>
              <a:rPr lang="en-US" altLang="ru-RU" sz="2400" u="sng" dirty="0">
                <a:solidFill>
                  <a:srgbClr val="002856"/>
                </a:solidFill>
                <a:latin typeface="+mn-lt"/>
              </a:rPr>
            </a:br>
            <a:r>
              <a:rPr lang="en-US" altLang="ru-RU" sz="2400" u="sng" dirty="0">
                <a:solidFill>
                  <a:srgbClr val="002856"/>
                </a:solidFill>
                <a:latin typeface="+mn-lt"/>
                <a:hlinkClick r:id="rId2"/>
              </a:rPr>
              <a:t>general@sovfracht.ru </a:t>
            </a:r>
            <a:endParaRPr lang="en-US" altLang="ru-RU" sz="2400" u="sng" dirty="0">
              <a:solidFill>
                <a:srgbClr val="002856"/>
              </a:solidFill>
              <a:latin typeface="+mn-lt"/>
            </a:endParaRPr>
          </a:p>
          <a:p>
            <a:pPr algn="ctr" eaLnBrk="1" hangingPunct="1">
              <a:spcAft>
                <a:spcPts val="600"/>
              </a:spcAft>
            </a:pPr>
            <a:endParaRPr lang="en-US" altLang="ru-RU" sz="2400" b="1" dirty="0">
              <a:solidFill>
                <a:srgbClr val="002856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Aft>
                <a:spcPts val="600"/>
              </a:spcAft>
            </a:pPr>
            <a:endParaRPr lang="en-US" altLang="ru-RU" sz="2400" b="1" dirty="0">
              <a:solidFill>
                <a:srgbClr val="002856"/>
              </a:solidFill>
              <a:latin typeface="Arial Narrow" panose="020B0606020202030204" pitchFamily="34" charset="0"/>
            </a:endParaRPr>
          </a:p>
          <a:p>
            <a:pPr algn="ctr" eaLnBrk="1" hangingPunct="1"/>
            <a:endParaRPr lang="ru-RU" altLang="ru-RU" sz="2000" dirty="0">
              <a:solidFill>
                <a:srgbClr val="0554B3"/>
              </a:solidFill>
              <a:latin typeface="Arial Narrow" panose="020B0606020202030204" pitchFamily="34" charset="0"/>
            </a:endParaRPr>
          </a:p>
          <a:p>
            <a:pPr algn="ctr" eaLnBrk="1" hangingPunct="1"/>
            <a:endParaRPr lang="ru-RU" altLang="ru-RU" sz="2000" dirty="0">
              <a:solidFill>
                <a:srgbClr val="0554B3"/>
              </a:solidFill>
              <a:latin typeface="Arial Narrow" panose="020B0606020202030204" pitchFamily="34" charset="0"/>
            </a:endParaRPr>
          </a:p>
          <a:p>
            <a:pPr algn="ctr" eaLnBrk="1" hangingPunct="1"/>
            <a:endParaRPr lang="ru-RU" altLang="ru-RU" sz="2000" dirty="0">
              <a:solidFill>
                <a:srgbClr val="0554B3"/>
              </a:solidFill>
              <a:latin typeface="Arial Narrow" panose="020B0606020202030204" pitchFamily="34" charset="0"/>
            </a:endParaRPr>
          </a:p>
          <a:p>
            <a:pPr algn="ctr" eaLnBrk="1" hangingPunct="1"/>
            <a:endParaRPr lang="ru-RU" altLang="ru-RU" sz="2000" dirty="0">
              <a:solidFill>
                <a:srgbClr val="0554B3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479" y="353843"/>
            <a:ext cx="1422360" cy="1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3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>
          <a:xfrm>
            <a:off x="0" y="243341"/>
            <a:ext cx="8739680" cy="400110"/>
          </a:xfrm>
          <a:prstGeom prst="homePlate">
            <a:avLst/>
          </a:prstGeom>
          <a:solidFill>
            <a:srgbClr val="002E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252288"/>
            <a:ext cx="8739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</a:rPr>
              <a:t>Our awards and ratings</a:t>
            </a:r>
            <a:endParaRPr lang="ru-RU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44486" y="1197011"/>
            <a:ext cx="8856663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lnSpc>
                <a:spcPct val="250000"/>
              </a:lnSpc>
              <a:buFont typeface="Wingdings" pitchFamily="2" charset="2"/>
              <a:buChar char="Ø"/>
              <a:defRPr/>
            </a:pPr>
            <a:r>
              <a:rPr lang="ru-RU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2016 – 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in the top-6 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of the most 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dynamically growing logistics companies in Russia </a:t>
            </a: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Ø"/>
              <a:defRPr/>
            </a:pP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In the top 20 of 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Russian transport operators</a:t>
            </a: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Ø"/>
              <a:defRPr/>
            </a:pP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EOY – 2015 Russia, nomination Transport, EY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+mn-lt"/>
              <a:cs typeface="Arial" charset="0"/>
            </a:endParaRP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Ø"/>
              <a:defRPr/>
            </a:pP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2015 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– award of the Ministry of transport 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Best 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logistics 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solutio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n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for the organization 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of</a:t>
            </a:r>
            <a:b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</a:b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loading 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and unloading operations in the Arctic, port of Sabetta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+mn-lt"/>
              <a:cs typeface="Arial" charset="0"/>
            </a:endParaRP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Ø"/>
              <a:defRPr/>
            </a:pP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I</a:t>
            </a:r>
            <a:r>
              <a:rPr lang="ru-RU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n </a:t>
            </a:r>
            <a:r>
              <a:rPr lang="ru-RU" altLang="ru-RU" sz="1600" dirty="0" err="1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the</a:t>
            </a:r>
            <a:r>
              <a:rPr lang="ru-RU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ru-RU" altLang="ru-RU" sz="1600" dirty="0" err="1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top</a:t>
            </a:r>
            <a:r>
              <a:rPr lang="ru-RU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500</a:t>
            </a:r>
            <a:r>
              <a:rPr lang="ru-RU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ru-RU" altLang="ru-RU" sz="1600" dirty="0" err="1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of</a:t>
            </a:r>
            <a:r>
              <a:rPr lang="ru-RU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biggest </a:t>
            </a:r>
            <a:r>
              <a:rPr lang="ru-RU" altLang="ru-RU" sz="1600" dirty="0" err="1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companies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 in Russia</a:t>
            </a:r>
            <a:r>
              <a:rPr lang="en-US" altLang="ru-RU" sz="160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, ranking RBC 500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+mn-lt"/>
              <a:cs typeface="Arial" charset="0"/>
            </a:endParaRP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Ø"/>
              <a:defRPr/>
            </a:pP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In 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the top 6 for rail transportation of 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oil 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cargoes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+mn-lt"/>
              <a:cs typeface="Arial" charset="0"/>
            </a:endParaRP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Ø"/>
              <a:defRPr/>
            </a:pP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Best 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National intermodal transport 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operator 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2009-2014 </a:t>
            </a:r>
            <a:endParaRPr lang="en-US" altLang="ru-RU" sz="1100" dirty="0"/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Ø"/>
              <a:defRPr/>
            </a:pP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2017 - The Company of the year business prize winner (ranking Best.ru – 2017)</a:t>
            </a: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Ø"/>
              <a:defRPr/>
            </a:pPr>
            <a:endParaRPr lang="en-US" altLang="ru-RU" sz="1600" dirty="0" smtClean="0">
              <a:solidFill>
                <a:schemeClr val="bg2">
                  <a:lumMod val="25000"/>
                </a:schemeClr>
              </a:solidFill>
              <a:latin typeface="+mn-lt"/>
              <a:cs typeface="Arial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44486" y="1104403"/>
            <a:ext cx="914558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479" y="353843"/>
            <a:ext cx="1422360" cy="1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8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>
          <a:xfrm>
            <a:off x="0" y="243341"/>
            <a:ext cx="8739680" cy="400110"/>
          </a:xfrm>
          <a:prstGeom prst="homePlate">
            <a:avLst/>
          </a:prstGeom>
          <a:solidFill>
            <a:srgbClr val="002E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0171" y="243341"/>
            <a:ext cx="8739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</a:rPr>
              <a:t>Indicators, 12 months of 2017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84229" y="1086806"/>
            <a:ext cx="914558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51380" y="1530162"/>
            <a:ext cx="8057262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1600" u="sng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Operating results</a:t>
            </a:r>
            <a:endParaRPr lang="ru-RU" altLang="ru-RU" sz="1600" u="sng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Traffic volume, million tons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………………………………………………...........</a:t>
            </a:r>
            <a:r>
              <a:rPr lang="ru-RU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.........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ru-RU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1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9,4         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Traffic volume, thousand TEU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…………………………………………...………</a:t>
            </a:r>
            <a:r>
              <a:rPr lang="ru-RU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……..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98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 </a:t>
            </a:r>
          </a:p>
          <a:p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r>
              <a:rPr lang="en-US" altLang="ru-RU" sz="1600" u="sng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F</a:t>
            </a:r>
            <a:r>
              <a:rPr lang="ru-RU" altLang="ru-RU" sz="1600" u="sng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inancial</a:t>
            </a:r>
            <a:r>
              <a:rPr lang="ru-RU" altLang="ru-RU" sz="1600" u="sng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ru-RU" altLang="ru-RU" sz="1600" u="sng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results</a:t>
            </a:r>
            <a:endParaRPr lang="ru-RU" altLang="ru-RU" sz="1600" u="sng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Revenue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(</a:t>
            </a:r>
            <a:r>
              <a:rPr lang="ru-RU" altLang="ru-RU" sz="16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excluding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VAT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)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ru-RU" altLang="ru-RU" sz="16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and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ru-RU" altLang="ru-RU" sz="16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loaded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ru-RU" altLang="ru-RU" sz="16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railway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ru-RU" altLang="ru-RU" sz="16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tariff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, 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billion rubles 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……........</a:t>
            </a:r>
            <a:r>
              <a:rPr lang="ru-RU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............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32,5</a:t>
            </a:r>
            <a:endParaRPr lang="en-US" altLang="ru-RU" sz="1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EBITDA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, 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billion rubles 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……………………………………………………………</a:t>
            </a:r>
            <a:r>
              <a:rPr lang="ru-RU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………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2,59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 </a:t>
            </a:r>
          </a:p>
          <a:p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r>
              <a:rPr lang="en-US" altLang="ru-RU" sz="1600" u="sng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Rolling stock management</a:t>
            </a:r>
            <a:endParaRPr lang="ru-RU" altLang="ru-RU" sz="1600" u="sng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Railway transport, in pieces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…………………………………………………...</a:t>
            </a:r>
            <a:r>
              <a:rPr lang="ru-RU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...........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16 764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endParaRPr lang="ru-RU" altLang="ru-RU" sz="1600" dirty="0">
              <a:latin typeface="Arial Narrow" panose="020B0606020202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479" y="353843"/>
            <a:ext cx="1422360" cy="197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709" y="4965572"/>
            <a:ext cx="2579780" cy="18798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60" y="4965573"/>
            <a:ext cx="2700887" cy="18798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647" y="4965573"/>
            <a:ext cx="2592062" cy="1879801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 flipH="1">
            <a:off x="9155017" y="859315"/>
            <a:ext cx="1" cy="549741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80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>
          <a:xfrm>
            <a:off x="0" y="243341"/>
            <a:ext cx="8739680" cy="400110"/>
          </a:xfrm>
          <a:prstGeom prst="homePlate">
            <a:avLst/>
          </a:prstGeom>
          <a:solidFill>
            <a:srgbClr val="002E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b="1" dirty="0"/>
              <a:t>The dynamics of financial growth, 2010-2017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894203" y="1032669"/>
            <a:ext cx="2464521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EBITDA, </a:t>
            </a:r>
            <a:r>
              <a:rPr lang="en-US" altLang="ru-RU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million </a:t>
            </a:r>
            <a:r>
              <a:rPr lang="en-US" altLang="ru-RU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rubles</a:t>
            </a:r>
            <a:endParaRPr lang="ru-RU" altLang="ru-RU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21" y="1485141"/>
            <a:ext cx="9514791" cy="57088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479" y="353843"/>
            <a:ext cx="1422360" cy="1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4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>
          <a:xfrm>
            <a:off x="0" y="243341"/>
            <a:ext cx="8739680" cy="400110"/>
          </a:xfrm>
          <a:prstGeom prst="homePlate">
            <a:avLst/>
          </a:prstGeom>
          <a:solidFill>
            <a:srgbClr val="002E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b="1" dirty="0"/>
              <a:t>Indicators, </a:t>
            </a:r>
            <a:r>
              <a:rPr lang="en-US" b="1" dirty="0" smtClean="0"/>
              <a:t>six months </a:t>
            </a:r>
            <a:r>
              <a:rPr lang="en-US" b="1" dirty="0" smtClean="0"/>
              <a:t>of </a:t>
            </a:r>
            <a:r>
              <a:rPr lang="en-US" b="1" dirty="0"/>
              <a:t>2018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00025" y="1196975"/>
            <a:ext cx="914558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00025" y="1473738"/>
            <a:ext cx="826092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1600" u="sng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Operating results</a:t>
            </a:r>
            <a:endParaRPr lang="ru-RU" altLang="ru-RU" sz="1600" u="sng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Traffic volume, million tons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………………………………………………...........</a:t>
            </a:r>
            <a:r>
              <a:rPr lang="ru-RU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.........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7,3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 </a:t>
            </a:r>
          </a:p>
          <a:p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r>
              <a:rPr lang="en-US" altLang="ru-RU" sz="1600" u="sng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F</a:t>
            </a:r>
            <a:r>
              <a:rPr lang="ru-RU" altLang="ru-RU" sz="1600" u="sng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inancial</a:t>
            </a:r>
            <a:r>
              <a:rPr lang="ru-RU" altLang="ru-RU" sz="1600" u="sng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ru-RU" altLang="ru-RU" sz="1600" u="sng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results</a:t>
            </a:r>
            <a:endParaRPr lang="ru-RU" altLang="ru-RU" sz="1600" u="sng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Revenue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(</a:t>
            </a:r>
            <a:r>
              <a:rPr lang="ru-RU" altLang="ru-RU" sz="16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excluding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VAT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)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ru-RU" altLang="ru-RU" sz="16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and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ru-RU" altLang="ru-RU" sz="16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loaded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ru-RU" altLang="ru-RU" sz="16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railway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ru-RU" altLang="ru-RU" sz="16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tariff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, 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billion rubles 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……........</a:t>
            </a:r>
            <a:r>
              <a:rPr lang="ru-RU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............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14,7</a:t>
            </a:r>
            <a:endParaRPr lang="en-US" altLang="ru-RU" sz="1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EBITDA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, </a:t>
            </a:r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billion rubles 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……………………………………………………………</a:t>
            </a:r>
            <a:r>
              <a:rPr lang="ru-RU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……….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1,36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 </a:t>
            </a:r>
          </a:p>
          <a:p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r>
              <a:rPr lang="en-US" altLang="ru-RU" sz="1600" u="sng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Rolling stock management</a:t>
            </a:r>
            <a:endParaRPr lang="ru-RU" altLang="ru-RU" sz="1600" u="sng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r>
              <a:rPr lang="en-US" altLang="ru-RU" sz="16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Railway transport, in pieces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…………………………………………………...</a:t>
            </a:r>
            <a:r>
              <a:rPr lang="ru-RU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...........</a:t>
            </a:r>
            <a:r>
              <a:rPr lang="en-US" alt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19 510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endParaRPr lang="ru-RU" altLang="ru-RU" sz="1600" dirty="0">
              <a:latin typeface="Arial Narrow" panose="020B0606020202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479" y="353843"/>
            <a:ext cx="1422360" cy="197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4797488"/>
            <a:ext cx="4283840" cy="24096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865" y="4797488"/>
            <a:ext cx="3712685" cy="2409660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8965479" y="980500"/>
            <a:ext cx="0" cy="540928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67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>
          <a:xfrm>
            <a:off x="0" y="243341"/>
            <a:ext cx="8739680" cy="400110"/>
          </a:xfrm>
          <a:prstGeom prst="homePlate">
            <a:avLst/>
          </a:prstGeom>
          <a:solidFill>
            <a:srgbClr val="002E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b="1" dirty="0"/>
              <a:t>Network of regional representative offices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5"/>
          <a:stretch/>
        </p:blipFill>
        <p:spPr>
          <a:xfrm>
            <a:off x="0" y="1052735"/>
            <a:ext cx="10445992" cy="58878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479" y="353843"/>
            <a:ext cx="1422360" cy="1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2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3179551"/>
            <a:ext cx="8593157" cy="2692439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>
            <a:off x="0" y="243341"/>
            <a:ext cx="8739680" cy="400110"/>
          </a:xfrm>
          <a:prstGeom prst="homePlate">
            <a:avLst/>
          </a:prstGeom>
          <a:solidFill>
            <a:srgbClr val="002E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Railway transportation</a:t>
            </a:r>
            <a:endParaRPr lang="ru-RU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47007" y="899125"/>
            <a:ext cx="8861425" cy="230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4" tIns="44531" rIns="89064" bIns="4453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eaLnBrk="1" hangingPunct="1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JSC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Sovfracht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is one of the leaders of the railway cargo transportation market of Russia: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eaLnBrk="1" hangingPunct="1"/>
            <a:endParaRPr lang="en-US" altLang="ru-RU" b="1" dirty="0" smtClean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285750" indent="-285750" eaLnBrk="1" hangingPunct="1">
              <a:buFontTx/>
              <a:buChar char="-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Carries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5% of all railway transportation of oil cargoes in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Russia</a:t>
            </a:r>
          </a:p>
          <a:p>
            <a:pPr marL="285750" indent="-285750" eaLnBrk="1" hangingPunct="1">
              <a:buFontTx/>
              <a:buChar char="-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6th place in Russia in terms of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oil-cars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in ownership and in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management</a:t>
            </a:r>
          </a:p>
          <a:p>
            <a:pPr marL="285750" indent="-285750" eaLnBrk="1" hangingPunct="1">
              <a:buFontTx/>
              <a:buChar char="-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25 main grounds of loading, 57 loading stations in Russia, Belarus and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Kazakhstan</a:t>
            </a:r>
          </a:p>
          <a:p>
            <a:pPr marL="285750" indent="-285750" eaLnBrk="1" hangingPunct="1">
              <a:buFontTx/>
              <a:buChar char="-"/>
            </a:pPr>
            <a:endParaRPr lang="ru-RU" alt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92" y="3576929"/>
            <a:ext cx="1506761" cy="17664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0736" y="3527063"/>
            <a:ext cx="6468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2">
                    <a:lumMod val="25000"/>
                  </a:schemeClr>
                </a:solidFill>
              </a:rPr>
              <a:t>"We </a:t>
            </a:r>
            <a:r>
              <a:rPr lang="en-US" sz="1400" i="1" dirty="0">
                <a:solidFill>
                  <a:schemeClr val="bg2">
                    <a:lumMod val="25000"/>
                  </a:schemeClr>
                </a:solidFill>
              </a:rPr>
              <a:t>continuously work on choosing contractors, costs optimization, control of time schedule of rolling stock and reducing of down time. That finally produce a positive economic effect for our clients. Therewith we on principle no make a compromise in point of the </a:t>
            </a:r>
            <a:r>
              <a:rPr lang="en-US" sz="1400" i="1" dirty="0" smtClean="0">
                <a:solidFill>
                  <a:schemeClr val="bg2">
                    <a:lumMod val="25000"/>
                  </a:schemeClr>
                </a:solidFill>
              </a:rPr>
              <a:t>quality </a:t>
            </a:r>
            <a:r>
              <a:rPr lang="en-US" sz="1400" i="1" dirty="0">
                <a:solidFill>
                  <a:schemeClr val="bg2">
                    <a:lumMod val="25000"/>
                  </a:schemeClr>
                </a:solidFill>
              </a:rPr>
              <a:t>of our services if it may put at risk the production process of </a:t>
            </a:r>
            <a:r>
              <a:rPr lang="en-US" sz="1400" i="1" dirty="0" smtClean="0">
                <a:solidFill>
                  <a:schemeClr val="bg2">
                    <a:lumMod val="25000"/>
                  </a:schemeClr>
                </a:solidFill>
              </a:rPr>
              <a:t>our </a:t>
            </a:r>
            <a:r>
              <a:rPr lang="en-US" sz="1400" i="1" dirty="0">
                <a:solidFill>
                  <a:schemeClr val="bg2">
                    <a:lumMod val="25000"/>
                  </a:schemeClr>
                </a:solidFill>
              </a:rPr>
              <a:t>clients. The main principle of our work is to fulfill commitments 100</a:t>
            </a:r>
            <a:r>
              <a:rPr lang="en-US" sz="1400" i="1" dirty="0" smtClean="0">
                <a:solidFill>
                  <a:schemeClr val="bg2">
                    <a:lumMod val="25000"/>
                  </a:schemeClr>
                </a:solidFill>
              </a:rPr>
              <a:t>%".</a:t>
            </a:r>
          </a:p>
          <a:p>
            <a:endParaRPr lang="en-US" sz="1400" i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400" b="1" i="1" dirty="0">
                <a:solidFill>
                  <a:schemeClr val="bg2">
                    <a:lumMod val="25000"/>
                  </a:schemeClr>
                </a:solidFill>
              </a:rPr>
              <a:t>Sergey </a:t>
            </a:r>
            <a:r>
              <a:rPr lang="en-US" sz="1400" b="1" i="1" dirty="0" err="1">
                <a:solidFill>
                  <a:schemeClr val="bg2">
                    <a:lumMod val="25000"/>
                  </a:schemeClr>
                </a:solidFill>
              </a:rPr>
              <a:t>Voronin</a:t>
            </a:r>
            <a:r>
              <a:rPr lang="en-US" sz="1400" b="1" i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1400" i="1" dirty="0">
                <a:solidFill>
                  <a:schemeClr val="bg2">
                    <a:lumMod val="25000"/>
                  </a:schemeClr>
                </a:solidFill>
              </a:rPr>
              <a:t>First Deputy General Director of JSC </a:t>
            </a:r>
            <a:r>
              <a:rPr lang="en-US" sz="1400" i="1" dirty="0" err="1">
                <a:solidFill>
                  <a:schemeClr val="bg2">
                    <a:lumMod val="25000"/>
                  </a:schemeClr>
                </a:solidFill>
              </a:rPr>
              <a:t>Sovfracht</a:t>
            </a:r>
            <a:endParaRPr lang="en-US" sz="1400" b="1" i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479" y="353843"/>
            <a:ext cx="1422360" cy="1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8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>
          <a:xfrm>
            <a:off x="0" y="243341"/>
            <a:ext cx="8739680" cy="400110"/>
          </a:xfrm>
          <a:prstGeom prst="homePlate">
            <a:avLst/>
          </a:prstGeom>
          <a:solidFill>
            <a:srgbClr val="002E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Railway transportation</a:t>
            </a:r>
            <a:endParaRPr lang="ru-RU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488" y="1095410"/>
            <a:ext cx="62646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2">
                    <a:lumMod val="25000"/>
                  </a:schemeClr>
                </a:solidFill>
              </a:rPr>
              <a:t>JSC </a:t>
            </a:r>
            <a:r>
              <a:rPr lang="en-US" b="1" u="sng" dirty="0" err="1" smtClean="0">
                <a:solidFill>
                  <a:schemeClr val="bg2">
                    <a:lumMod val="25000"/>
                  </a:schemeClr>
                </a:solidFill>
              </a:rPr>
              <a:t>Sovfracht</a:t>
            </a:r>
            <a:r>
              <a:rPr lang="en-US" b="1" u="sng" dirty="0" smtClean="0">
                <a:solidFill>
                  <a:schemeClr val="bg2">
                    <a:lumMod val="25000"/>
                  </a:schemeClr>
                </a:solidFill>
              </a:rPr>
              <a:t> is</a:t>
            </a:r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  <a:endParaRPr lang="en-US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Partner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of Russian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Railways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in the nomination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The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Best logistics company –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forwarder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Best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logistics partner of the Sverdlovsk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railway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The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best partner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TSFTO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- JSC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Russian Railways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673" y="1095410"/>
            <a:ext cx="3067475" cy="4434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489" y="3925474"/>
            <a:ext cx="626469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chemeClr val="accent6">
                    <a:lumMod val="25000"/>
                  </a:schemeClr>
                </a:solidFill>
              </a:rPr>
              <a:t>Railroad transportation in the domestic </a:t>
            </a:r>
            <a:r>
              <a:rPr lang="en-US" sz="1400" b="1" u="sng" dirty="0" smtClean="0">
                <a:solidFill>
                  <a:schemeClr val="accent6">
                    <a:lumMod val="25000"/>
                  </a:schemeClr>
                </a:solidFill>
              </a:rPr>
              <a:t>and </a:t>
            </a:r>
            <a:r>
              <a:rPr lang="en-US" sz="1400" b="1" u="sng" dirty="0">
                <a:solidFill>
                  <a:schemeClr val="accent6">
                    <a:lumMod val="25000"/>
                  </a:schemeClr>
                </a:solidFill>
              </a:rPr>
              <a:t>international </a:t>
            </a:r>
            <a:r>
              <a:rPr lang="en-US" sz="1400" b="1" u="sng" dirty="0" smtClean="0">
                <a:solidFill>
                  <a:schemeClr val="accent6">
                    <a:lumMod val="25000"/>
                  </a:schemeClr>
                </a:solidFill>
              </a:rPr>
              <a:t>market</a:t>
            </a:r>
            <a:r>
              <a:rPr lang="ru-RU" sz="1400" b="1" u="sng" dirty="0" smtClean="0">
                <a:solidFill>
                  <a:schemeClr val="accent6">
                    <a:lumMod val="25000"/>
                  </a:schemeClr>
                </a:solidFill>
              </a:rPr>
              <a:t>:</a:t>
            </a:r>
            <a:endParaRPr lang="en-US" sz="1400" b="1" u="sng" dirty="0" smtClean="0">
              <a:solidFill>
                <a:schemeClr val="accent6">
                  <a:lumMod val="25000"/>
                </a:schemeClr>
              </a:solidFill>
            </a:endParaRPr>
          </a:p>
          <a:p>
            <a:endParaRPr lang="en-US" sz="1400" dirty="0">
              <a:solidFill>
                <a:schemeClr val="accent6">
                  <a:lumMod val="25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25000"/>
                  </a:schemeClr>
                </a:solidFill>
              </a:rPr>
              <a:t>1. Expert investigation of transportation project at the planning stage</a:t>
            </a:r>
            <a:endParaRPr lang="ru-RU" sz="1400" dirty="0">
              <a:solidFill>
                <a:schemeClr val="accent6">
                  <a:lumMod val="25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25000"/>
                  </a:schemeClr>
                </a:solidFill>
              </a:rPr>
              <a:t>2. </a:t>
            </a:r>
            <a:r>
              <a:rPr lang="en-US" sz="1400" dirty="0" smtClean="0">
                <a:solidFill>
                  <a:schemeClr val="accent6">
                    <a:lumMod val="25000"/>
                  </a:schemeClr>
                </a:solidFill>
              </a:rPr>
              <a:t>Selection </a:t>
            </a:r>
            <a:r>
              <a:rPr lang="en-US" sz="1400" dirty="0">
                <a:solidFill>
                  <a:schemeClr val="accent6">
                    <a:lumMod val="25000"/>
                  </a:schemeClr>
                </a:solidFill>
              </a:rPr>
              <a:t>and implementation of logistics solutions on the optimal scheme of transportation</a:t>
            </a:r>
            <a:endParaRPr lang="ru-RU" sz="1400" dirty="0">
              <a:solidFill>
                <a:schemeClr val="accent6">
                  <a:lumMod val="25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25000"/>
                  </a:schemeClr>
                </a:solidFill>
              </a:rPr>
              <a:t>3. Uninterrupted supply of rolling stock in the optimal amount</a:t>
            </a:r>
            <a:endParaRPr lang="ru-RU" sz="1400" dirty="0">
              <a:solidFill>
                <a:schemeClr val="accent6">
                  <a:lumMod val="25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25000"/>
                  </a:schemeClr>
                </a:solidFill>
              </a:rPr>
              <a:t>4. The provision of additional services, including financial instruments</a:t>
            </a:r>
            <a:endParaRPr lang="ru-RU" sz="1400" dirty="0">
              <a:solidFill>
                <a:schemeClr val="accent6">
                  <a:lumMod val="25000"/>
                </a:schemeClr>
              </a:solidFill>
            </a:endParaRPr>
          </a:p>
          <a:p>
            <a:endParaRPr lang="ru-RU" dirty="0"/>
          </a:p>
          <a:p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479" y="353843"/>
            <a:ext cx="1422360" cy="1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11017</TotalTime>
  <Words>1219</Words>
  <Application>Microsoft Office PowerPoint</Application>
  <PresentationFormat>Произвольный</PresentationFormat>
  <Paragraphs>184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Arial Narrow</vt:lpstr>
      <vt:lpstr>Calibri</vt:lpstr>
      <vt:lpstr>Myriad Pro</vt:lpstr>
      <vt:lpstr>Myriad Pro Semibold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Presentation  Of Shipping Department</dc:title>
  <dc:creator>KUZNETSOV Pavel L.</dc:creator>
  <cp:lastModifiedBy>GONCHAROVA Olesya V.</cp:lastModifiedBy>
  <cp:revision>356</cp:revision>
  <cp:lastPrinted>2017-12-19T07:16:41Z</cp:lastPrinted>
  <dcterms:created xsi:type="dcterms:W3CDTF">2016-06-30T09:06:45Z</dcterms:created>
  <dcterms:modified xsi:type="dcterms:W3CDTF">2018-09-27T11:26:16Z</dcterms:modified>
</cp:coreProperties>
</file>