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4" r:id="rId2"/>
    <p:sldId id="281" r:id="rId3"/>
    <p:sldId id="289" r:id="rId4"/>
    <p:sldId id="290" r:id="rId5"/>
    <p:sldId id="285" r:id="rId6"/>
    <p:sldId id="282" r:id="rId7"/>
    <p:sldId id="292" r:id="rId8"/>
    <p:sldId id="283" r:id="rId9"/>
    <p:sldId id="295" r:id="rId10"/>
    <p:sldId id="286" r:id="rId11"/>
    <p:sldId id="296" r:id="rId12"/>
    <p:sldId id="287" r:id="rId13"/>
    <p:sldId id="293" r:id="rId14"/>
    <p:sldId id="297" r:id="rId15"/>
    <p:sldId id="294" r:id="rId16"/>
  </p:sldIdLst>
  <p:sldSz cx="10693400" cy="756126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27F683B-7320-4FEC-894A-F065D3C09949}">
          <p14:sldIdLst>
            <p14:sldId id="284"/>
            <p14:sldId id="281"/>
            <p14:sldId id="289"/>
            <p14:sldId id="290"/>
            <p14:sldId id="285"/>
            <p14:sldId id="282"/>
            <p14:sldId id="292"/>
            <p14:sldId id="283"/>
            <p14:sldId id="295"/>
            <p14:sldId id="286"/>
            <p14:sldId id="296"/>
            <p14:sldId id="287"/>
            <p14:sldId id="293"/>
            <p14:sldId id="297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82" userDrawn="1">
          <p15:clr>
            <a:srgbClr val="A4A3A4"/>
          </p15:clr>
        </p15:guide>
        <p15:guide id="4" pos="336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GUSTINA Gerel V." initials="BGV" lastIdx="76" clrIdx="0">
    <p:extLst/>
  </p:cmAuthor>
  <p:cmAuthor id="2" name="LITVINSEVA Anastasiya A." initials="LAA" lastIdx="0" clrIdx="1"/>
  <p:cmAuthor id="3" name="acc235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0"/>
    <a:srgbClr val="D8E1ED"/>
    <a:srgbClr val="FEF8DC"/>
    <a:srgbClr val="F6F5F0"/>
    <a:srgbClr val="C3E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4" d="100"/>
          <a:sy n="124" d="100"/>
        </p:scale>
        <p:origin x="96" y="-1062"/>
      </p:cViewPr>
      <p:guideLst>
        <p:guide orient="horz" pos="2160"/>
        <p:guide pos="3840"/>
        <p:guide orient="horz" pos="2382"/>
        <p:guide pos="33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FD4DF-D7DE-49D9-AD63-F3ACF720F41F}" type="datetimeFigureOut">
              <a:rPr lang="ru-RU" smtClean="0"/>
              <a:pPr/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39838"/>
            <a:ext cx="47371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182-CDFD-45DA-A970-401CA6D717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2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6" y="1237457"/>
            <a:ext cx="8020050" cy="263244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6" y="3971414"/>
            <a:ext cx="8020050" cy="182555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E56C0-D8D0-4132-92B3-42B585DC68FF}" type="datetime1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23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D18DF-4187-46AE-823A-8307DD9A9131}" type="datetime1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3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2465" y="402569"/>
            <a:ext cx="2305764" cy="64078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171" y="402569"/>
            <a:ext cx="6783626" cy="6407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22651-5904-42D1-ACC4-4A20209B4D94}" type="datetime1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00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48C0-EE71-4A6A-AA3A-42DCA591CD80}" type="datetime1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8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603" y="1885068"/>
            <a:ext cx="9223058" cy="31452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603" y="5060096"/>
            <a:ext cx="9223058" cy="16540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1FF5-765F-46C6-8857-E92D1590221E}" type="datetime1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17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171" y="2012836"/>
            <a:ext cx="4544695" cy="47975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3534" y="2012836"/>
            <a:ext cx="4544695" cy="47975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391CA-90C4-489E-ABB5-3072A4C34DB7}" type="datetime1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09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5" y="402570"/>
            <a:ext cx="9223058" cy="1461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566" y="1853562"/>
            <a:ext cx="4523809" cy="908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566" y="2761963"/>
            <a:ext cx="4523809" cy="40624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535" y="1853562"/>
            <a:ext cx="4546088" cy="9084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535" y="2761963"/>
            <a:ext cx="4546088" cy="40624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22F45-D8F9-4CF5-8FC3-73D497415847}" type="datetime1">
              <a:rPr lang="ru-RU" smtClean="0"/>
              <a:t>03.04.2018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1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B654A-8CEF-4F82-82C8-8C8E707ECA64}" type="datetime1">
              <a:rPr lang="ru-RU" smtClean="0"/>
              <a:t>03.04.2018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63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40CC-D2E3-452B-9F85-C64118D81B65}" type="datetime1">
              <a:rPr lang="ru-RU" smtClean="0"/>
              <a:t>03.04.2018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086"/>
            <a:ext cx="3448900" cy="17642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381"/>
            <a:ext cx="3448900" cy="4202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93265-9AC0-4490-BA56-8C48FC59D26F}" type="datetime1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564" y="504086"/>
            <a:ext cx="3448900" cy="176429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6088" y="1088682"/>
            <a:ext cx="5413534" cy="5373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564" y="2268381"/>
            <a:ext cx="3448900" cy="4202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4320-398F-477A-A17A-E86FA80E7DB5}" type="datetime1">
              <a:rPr lang="ru-RU" smtClean="0"/>
              <a:t>03.04.2018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17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9000">
              <a:srgbClr val="D8E1ED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2" y="402570"/>
            <a:ext cx="9223058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172" y="2012836"/>
            <a:ext cx="9223058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171" y="7008173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18544-9173-43C0-B072-FDFBF29844ED}" type="datetime1">
              <a:rPr lang="ru-RU" smtClean="0"/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2189" y="7008173"/>
            <a:ext cx="3609023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2214" y="7008173"/>
            <a:ext cx="2406015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BF3AA-AAB7-4F0B-AEBF-94F7E22A8E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4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general@sovfracht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7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водным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202" y="1150558"/>
            <a:ext cx="9170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Более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88 лет «Совфрахт» осуществляет морские и речные перевозки грузов, занимается  фрахтованием судов, выполняет брокерские и посреднические операции в области использования собственного и арендуемого флота, оказывает услуги по судовому агентированию и страхованию грузов. В своих проектах «Совфрахт» выполняет функцию единого логистического координатора: отвечает за организацию сервиса «от двери до двери», в том числе в рамках ЕРС-контрактов, обеспечивая непрерывность, а также экономическую и технологическую эффективность процесса.  </a:t>
            </a: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"/>
          <a:stretch>
            <a:fillRect/>
          </a:stretch>
        </p:blipFill>
        <p:spPr bwMode="auto">
          <a:xfrm>
            <a:off x="1317399" y="3367646"/>
            <a:ext cx="7727862" cy="364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75202" y="3005531"/>
            <a:ext cx="937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Флот ПАО «Совфрахт» – собственный, оперируемый, контролируемый</a:t>
            </a:r>
          </a:p>
          <a:p>
            <a:endParaRPr lang="ru-RU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водным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1535120" y="1768827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8041" y="1553961"/>
            <a:ext cx="57683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Компетенции ПАО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«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Совфрахт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» в области водного транспорта: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Морское агентирование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Морские и речные перевозки, включая буксировочные операции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Перевозки крупногабаритных тяжеловесных грузов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Арктическая логистика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Стивидорные услуги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Судовое снабжение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Бункеровочные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операции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Проектная логистика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Услуги страхования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Инвестиции в необходимую инфраструктуру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Ежегодно компания обеспечивает более 200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судозаходов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 более чем в 47 портов мира </a:t>
            </a: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6" y="1069679"/>
            <a:ext cx="4277058" cy="61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Логистика в Арктике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202" y="1150558"/>
            <a:ext cx="91701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принимает активное участие в реализации государственной политики РФ по освоению Арктики и опоры арктической логистики – трассы Северного морского пути – через оптимизацию использования инфраструктуры, применение своих профессиональных компетенций для создания логистических схем, внедрение инициатив в части тарификации маршрутов, повышение безопасности судоходства и улучшение экологической обстановки в регионе. 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3" y="2618459"/>
            <a:ext cx="8954034" cy="46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Логистика в Арктике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8466" y="1222048"/>
            <a:ext cx="9025728" cy="5987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является участником Первого Арктического консорциума Минобороны РФ по обеспечению логистики в Арктике, разработке методических рекомендаций по тарификации Северного морского пути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2015-2017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гг. ПАО «Совфрахт»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обеспечило перевозку более 50% всех грузов в Арктике. Было перевезено 150 000 тонн грузов, 7000 пассажиров, а также вывезено более 1 800 тонн арктического мусора – металлолома;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«Совфрахт» обладает уникальными компетенциями в части осуществления ПРР в Арктике, включая выгрузку на необорудованный берег средствами рейдовой доставки, а также выгрузку на припай (слой прибрежного льда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);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является акционером ПАО «Северное морское пароходство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«Совфрахт» является оператором единственного в мире атомного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лихтеровоза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Севморпуть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»;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За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время работы в Арктике 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«Совфрахт» удалось снизить стоимость перевозок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для клиентов на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40%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пересчете на фрахтовую тонну благодаря оптимизации и повышению эффективности логистических операций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835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Логистика в Арктике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8502" y="1114445"/>
            <a:ext cx="5768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8503" y="1114444"/>
            <a:ext cx="57683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целях развития грузоперевозок в Арктике ПАО «</a:t>
            </a:r>
            <a:r>
              <a:rPr lang="ru-RU" sz="1600" dirty="0" err="1" smtClean="0"/>
              <a:t>Совфрахт</a:t>
            </a:r>
            <a:r>
              <a:rPr lang="ru-RU" sz="1600" dirty="0" smtClean="0"/>
              <a:t>» выступило инициатором создания Ситуационного арктического центра и Арктического правового центра.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/>
          </a:p>
          <a:p>
            <a:r>
              <a:rPr lang="ru-RU" sz="1600" dirty="0" smtClean="0"/>
              <a:t>К работе в качестве партнеров также привлечены общественные организации, государственные учреждения, бизнес, заинтересованный в развитии этих направлений.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8" y="726674"/>
            <a:ext cx="3457221" cy="2592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502" y="3790582"/>
            <a:ext cx="993567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Ситуационный арктический центр станет оптимальной площадкой координации морских перевозок в Арктике. В его задачи входит: </a:t>
            </a:r>
          </a:p>
          <a:p>
            <a:endParaRPr lang="ru-RU" sz="16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повышение безопасности и экономической целесообразности работы в этой зоне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оптимизация процесса </a:t>
            </a:r>
            <a:r>
              <a:rPr lang="ru-RU" sz="1600" b="1" dirty="0"/>
              <a:t>управления </a:t>
            </a:r>
            <a:r>
              <a:rPr lang="ru-RU" sz="1600" b="1" dirty="0" smtClean="0"/>
              <a:t>морскими операциями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обеспечение наглядности оперативной обстановки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 smtClean="0"/>
              <a:t>обеспечение экспертизы проектов и т.д.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/>
          </a:p>
          <a:p>
            <a:r>
              <a:rPr lang="ru-RU" sz="1600" b="1" dirty="0" smtClean="0"/>
              <a:t>Арктический правовой центр должен стать площадкой для обсуждения нормативно-правовой базы, регламентирующей деятельность в Арктике.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18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"/>
          <p:cNvSpPr>
            <a:spLocks noChangeArrowheads="1"/>
          </p:cNvSpPr>
          <p:nvPr/>
        </p:nvSpPr>
        <p:spPr bwMode="auto">
          <a:xfrm>
            <a:off x="1281271" y="1473606"/>
            <a:ext cx="7473950" cy="466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01" tIns="51750" rIns="103501" bIns="517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Aft>
                <a:spcPts val="675"/>
              </a:spcAft>
            </a:pPr>
            <a:endParaRPr lang="ru-RU" altLang="ru-RU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129090, Москва, Олимпийский пр-т,14</a:t>
            </a:r>
            <a:endParaRPr lang="en-US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Тел.: +7 (495) 258 27 41 </a:t>
            </a:r>
          </a:p>
          <a:p>
            <a:pPr algn="ctr" eaLnBrk="1" hangingPunct="1">
              <a:spcAft>
                <a:spcPts val="675"/>
              </a:spcAft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Факс: +7 (495) 258 28 </a:t>
            </a: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76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endParaRPr lang="en-US" altLang="ru-RU" dirty="0">
              <a:solidFill>
                <a:schemeClr val="bg2">
                  <a:lumMod val="25000"/>
                </a:schemeClr>
              </a:solidFill>
              <a:latin typeface="+mn-lt"/>
              <a:hlinkClick r:id="rId2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en-US" altLang="ru-RU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www.sovfracht.ru</a:t>
            </a:r>
            <a:endParaRPr lang="ru-RU" altLang="ru-RU" u="sng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spcAft>
                <a:spcPts val="675"/>
              </a:spcAft>
            </a:pP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+mn-lt"/>
                <a:hlinkClick r:id="rId2"/>
              </a:rPr>
              <a:t>general@sovfracht.ru</a:t>
            </a:r>
            <a:endParaRPr lang="ru-RU" alt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r>
              <a:rPr lang="en-US" altLang="ru-RU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/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80455"/>
            <a:ext cx="873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Контакты</a:t>
            </a:r>
            <a:endParaRPr lang="ru-RU" sz="2000" b="1" dirty="0">
              <a:solidFill>
                <a:schemeClr val="bg1"/>
              </a:solidFill>
              <a:latin typeface="Myriad Pro Semibold" charset="0"/>
              <a:ea typeface="Myriad Pro Semibold" charset="0"/>
              <a:cs typeface="Myriad Pro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 компании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5033" y="1019151"/>
            <a:ext cx="8376439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ПАО «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Совфрахт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–  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национальный интермодальный транспортный оператор. </a:t>
            </a: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                                              Компания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основана в 1929 году.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Парк железнодорожного подвижного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состава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en-US" b="1" dirty="0" smtClean="0"/>
              <a:t>15 433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единиц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: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Полувагоны;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Вагоны-цистерны;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Вагоны-цементовозы </a:t>
            </a:r>
          </a:p>
          <a:p>
            <a:pPr algn="just" fontAlgn="base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 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Флот - собственный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и контролируемый  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57 единиц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,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том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числе: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Сухогрузы;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Паромы;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Танкеры;</a:t>
            </a:r>
          </a:p>
          <a:p>
            <a:pPr marL="285750" indent="-285750" algn="just" fontAlgn="base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Баржа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«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Совфрахт» имеет уникальный опыт перевозок проектных, нестандартных, сверхтяжелых, крупногабаритных, опасных грузов  (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КТГ)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по всему миру, включая Арктику.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dirty="0"/>
              <a:t>«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Совфрахт» - лауреат премии Минтранса РФ «Формула движения» в номинации «Лучшее логистическое решение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» в 2015 году.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algn="just" fontAlgn="base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Вошло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в Топ-10 крупнейших и в Топ-6 самых динамично развивающихся транспортно-логистических компаний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России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 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по оценке АЦ «Эксперт» в 2016 году.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7" r="6338"/>
          <a:stretch/>
        </p:blipFill>
        <p:spPr>
          <a:xfrm>
            <a:off x="6287453" y="1947672"/>
            <a:ext cx="3437397" cy="2898152"/>
          </a:xfrm>
          <a:prstGeom prst="rect">
            <a:avLst/>
          </a:prstGeom>
        </p:spPr>
      </p:pic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7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59483" y="1366337"/>
            <a:ext cx="9264828" cy="5281273"/>
          </a:xfrm>
          <a:prstGeom prst="roundRect">
            <a:avLst/>
          </a:prstGeom>
          <a:noFill/>
          <a:ln w="114300"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8002711" y="7179048"/>
            <a:ext cx="2356833" cy="233931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i="1" dirty="0">
              <a:solidFill>
                <a:schemeClr val="accent1">
                  <a:lumMod val="50000"/>
                </a:schemeClr>
              </a:solidFill>
              <a:latin typeface="Myriad Pro" pitchFamily="34" charset="0"/>
              <a:ea typeface="Meiryo" pitchFamily="34" charset="-128"/>
              <a:cs typeface="Meiryo" pitchFamily="34" charset="-128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315678"/>
              </p:ext>
            </p:extLst>
          </p:nvPr>
        </p:nvGraphicFramePr>
        <p:xfrm>
          <a:off x="31854" y="807993"/>
          <a:ext cx="10589607" cy="6283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863">
                  <a:extLst>
                    <a:ext uri="{9D8B030D-6E8A-4147-A177-3AD203B41FA5}">
                      <a16:colId xmlns:a16="http://schemas.microsoft.com/office/drawing/2014/main" val="294940483"/>
                    </a:ext>
                  </a:extLst>
                </a:gridCol>
                <a:gridCol w="10032744">
                  <a:extLst>
                    <a:ext uri="{9D8B030D-6E8A-4147-A177-3AD203B41FA5}">
                      <a16:colId xmlns:a16="http://schemas.microsoft.com/office/drawing/2014/main" val="1339702614"/>
                    </a:ext>
                  </a:extLst>
                </a:gridCol>
              </a:tblGrid>
              <a:tr h="533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1929 г.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 СССР создано АО «Совфрахт» - компания с монопольным правом на фрахтование иностранного тоннажа на внешних рынках для нужд советских экспортно-импортных операций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206730"/>
                  </a:ext>
                </a:extLst>
              </a:tr>
              <a:tr h="790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1930-е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Появляется первая регулярная линия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для перевозки массовых грузов из Черноморских портов в порты Адриатического и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Тиренского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морей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Совфрахт проводит Карскую операцию: навигация по Северному морскому пути через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Игарку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 и Карское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море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С началом второй мировой  фрахтовый рынок во всем мире резко и фактически полностью останавливается, прекращаются сделки. Через некоторое время сделки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возобновляются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1502921430"/>
                  </a:ext>
                </a:extLst>
              </a:tr>
              <a:tr h="520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1940-е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Во время войны морской транспорт СССР активно участвовал в перевозках с союзниками: Великобританией, США, Канадой.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После 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войны была задача к 1950 увеличить грузооборот в 2,2 раза, 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3470484237"/>
                  </a:ext>
                </a:extLst>
              </a:tr>
              <a:tr h="2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1950-е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Внедрение линейного судоходства, к концу 50-х все порты СССР связаны линиями со всеми главными портами всех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континентов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3596936761"/>
                  </a:ext>
                </a:extLst>
              </a:tr>
              <a:tr h="2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1960-е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Интенсификация перевозочного процесса, научно-техническая революция, контейнеризация перевозок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861014834"/>
                  </a:ext>
                </a:extLst>
              </a:tr>
              <a:tr h="520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1970-е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К концу 70-х в эксплуатации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находилось рекордное количество арендованного тоннажа (5,3 млн т дедвейт)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Операции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 всему миру, профессионализм сотрудников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повсеместно признают иностранные партнеры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773757350"/>
                  </a:ext>
                </a:extLst>
              </a:tr>
              <a:tr h="251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1980-е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Реорганизация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к концу 80-х: число подразделений уменьшено, зато возникают специализированные фирмы (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Океанчарт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Морпасфлот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Моринвест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 и т.п.)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3036745656"/>
                  </a:ext>
                </a:extLst>
              </a:tr>
              <a:tr h="790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1990-е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После распада СССР «Совфрахт» сократил количество зарубежных компаний, фокус сместился с зарубежных стран на внутрироссийские услуги 1992 - был приватизирован,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Появились новые виды услуг – железнодорожные перевозки, перевозки крупногабаритных и тяжеловесных грузов, управление активами – в том числе проблемными.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90-е стали самым сложным периодом для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компании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2318421219"/>
                  </a:ext>
                </a:extLst>
              </a:tr>
              <a:tr h="1060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2000-е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С начала 2000-х компания стала выходить из кризиса. Сменилась команда, стали развиваться новые виды услуг, помимо перечисленных в предыдущем пункте –  контейнерные перевозки, складская логистика, </a:t>
                      </a:r>
                      <a:r>
                        <a:rPr lang="en-US" sz="1000" dirty="0">
                          <a:effectLst/>
                          <a:latin typeface="Myriad Pro" panose="020B0503030403020204" pitchFamily="34" charset="0"/>
                        </a:rPr>
                        <a:t>IT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-технологии, логистика в Арктике. Компания приобретает активы в России и за рубежом  </a:t>
                      </a:r>
                      <a:endParaRPr lang="ru-RU" sz="1000" dirty="0" smtClean="0">
                        <a:effectLst/>
                        <a:latin typeface="Myriad Pro" panose="020B0503030403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Расширяется 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круг клиентов, несмотря на кризисные периоды в экономике в 1998, 2008-2009, 2014-2015 гг. компания достигала высоких финансовых и производственных показателей, причем 2014 и 2015 </a:t>
                      </a:r>
                      <a:r>
                        <a:rPr lang="ru-RU" sz="1000" dirty="0" err="1">
                          <a:effectLst/>
                          <a:latin typeface="Myriad Pro" panose="020B0503030403020204" pitchFamily="34" charset="0"/>
                        </a:rPr>
                        <a:t>гг</a:t>
                      </a:r>
                      <a:r>
                        <a:rPr lang="ru-RU" sz="1000" dirty="0">
                          <a:effectLst/>
                          <a:latin typeface="Myriad Pro" panose="020B0503030403020204" pitchFamily="34" charset="0"/>
                        </a:rPr>
                        <a:t>, стали наиболее успешными в новейшей истории 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</a:rPr>
                        <a:t>Совфрахта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</a:rPr>
                        <a:t>» 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gradFill>
                      <a:gsLst>
                        <a:gs pos="0">
                          <a:srgbClr val="C3E4F9">
                            <a:lumMod val="5000"/>
                            <a:lumOff val="95000"/>
                          </a:srgbClr>
                        </a:gs>
                        <a:gs pos="0">
                          <a:srgbClr val="D1E2F2">
                            <a:lumMod val="5000"/>
                            <a:lumOff val="95000"/>
                          </a:srgb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306461"/>
                  </a:ext>
                </a:extLst>
              </a:tr>
              <a:tr h="12271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624" marR="41624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Сегодня «</a:t>
                      </a:r>
                      <a:r>
                        <a:rPr lang="ru-RU" sz="1000" dirty="0" err="1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Совфрахт</a:t>
                      </a:r>
                      <a:r>
                        <a:rPr lang="ru-RU" sz="1000" dirty="0" smtClean="0">
                          <a:effectLst/>
                          <a:latin typeface="Myriad Pro" panose="020B05030304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– одна из крупнейших логистических компаний страны. </a:t>
                      </a:r>
                    </a:p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Собственный, оперируемый и контролируемый флот компании насчитывает 57 единиц, в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. 3 сухогруза, 3 парома, </a:t>
                      </a:r>
                      <a:r>
                        <a:rPr lang="ru-RU" sz="1000" kern="120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4 танкера,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1 баржу.  «Совфрахт» владеет 20% акций Северного морского пароходства . Имеет Генеральное соглашение с Амурским пароходством. Является оператором арктического морского порта Сабетта. </a:t>
                      </a:r>
                    </a:p>
                    <a:p>
                      <a:pPr marL="0" algn="l" defTabSz="914400" rtl="0" eaLnBrk="1" fontAlgn="base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 «Совфрахт» имеет уникальный опыт перевозок проектных, нестандартных, сверхтяжелых, крупногабаритных, опасных грузов по всему миру, включая Арктику.</a:t>
                      </a:r>
                    </a:p>
                  </a:txBody>
                  <a:tcPr marL="41624" marR="41624" marT="0" marB="0"/>
                </a:tc>
                <a:extLst>
                  <a:ext uri="{0D108BD9-81ED-4DB2-BD59-A6C34878D82A}">
                    <a16:rowId xmlns:a16="http://schemas.microsoft.com/office/drawing/2014/main" val="47641489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 компании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37005"/>
            <a:ext cx="952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История компании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0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43341"/>
            <a:ext cx="9375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Обращение руководства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8067" y="2234610"/>
            <a:ext cx="258819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Myriad Pro" panose="020B0503030403020204" pitchFamily="34" charset="0"/>
              </a:rPr>
              <a:t>За 88 лет своего существования «Совфрахт» выполнил множество сложнейших проектов грузоперевозок и по праву стал считаться одним из самых опытных и профессиональных предприятий страны. Наши клиенты и партнеры знают, что «Совфрахт» неукоснительно выполняет любые взятые на себя профессиональные обязательства. В основе нашей работы лежат принципы ответственности, порядочности, добросовестности и стремления выстраивать долгосрочные взаимовыгодные партнерские отношения.</a:t>
            </a:r>
          </a:p>
          <a:p>
            <a:endParaRPr lang="ru-RU" sz="1200" dirty="0">
              <a:latin typeface="Myriad Pro" panose="020B0503030403020204" pitchFamily="34" charset="0"/>
            </a:endParaRPr>
          </a:p>
          <a:p>
            <a:r>
              <a:rPr lang="ru-RU" sz="1200" b="1" dirty="0" smtClean="0">
                <a:latin typeface="Myriad Pro" panose="020B0503030403020204" pitchFamily="34" charset="0"/>
              </a:rPr>
              <a:t>Председатель Совета директоров </a:t>
            </a:r>
          </a:p>
          <a:p>
            <a:r>
              <a:rPr lang="ru-RU" sz="1200" b="1" dirty="0" smtClean="0">
                <a:latin typeface="Myriad Pro" panose="020B0503030403020204" pitchFamily="34" charset="0"/>
              </a:rPr>
              <a:t>ПАО «Совфрахт» </a:t>
            </a:r>
          </a:p>
          <a:p>
            <a:r>
              <a:rPr lang="ru-RU" sz="1200" b="1" dirty="0" smtClean="0">
                <a:latin typeface="Myriad Pro" panose="020B0503030403020204" pitchFamily="34" charset="0"/>
              </a:rPr>
              <a:t>А.А. Иванов</a:t>
            </a:r>
            <a:endParaRPr lang="ru-RU" sz="1200" b="1" dirty="0">
              <a:latin typeface="Myriad Pro" panose="020B05030304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5561" y="2234610"/>
            <a:ext cx="25893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yriad Pro" panose="020B0503030403020204" pitchFamily="34" charset="0"/>
              </a:rPr>
              <a:t>Сумма компетенций специалистов высочайшего класса составляет основное конкурентное преимущество компании «Совфрахт».</a:t>
            </a:r>
          </a:p>
          <a:p>
            <a:r>
              <a:rPr lang="ru-RU" sz="1200" dirty="0">
                <a:latin typeface="Myriad Pro" panose="020B0503030403020204" pitchFamily="34" charset="0"/>
              </a:rPr>
              <a:t>Наша компания способна организовать качественный логистический сервис «от двери до двери» в любых условиях и в любой точке мира, при этом обеспечивая непрерывность и технологическую эффективность процесса. Ключевые сотрудники «Совфрахта» занимаются постоянным поиском эффективных решений в интересах Заказчика.</a:t>
            </a:r>
          </a:p>
          <a:p>
            <a:endParaRPr lang="ru-RU" sz="1200" dirty="0">
              <a:latin typeface="Myriad Pro" panose="020B0503030403020204" pitchFamily="34" charset="0"/>
            </a:endParaRPr>
          </a:p>
          <a:p>
            <a:r>
              <a:rPr lang="ru-RU" sz="1200" b="1" dirty="0">
                <a:latin typeface="Myriad Pro" panose="020B0503030403020204" pitchFamily="34" charset="0"/>
              </a:rPr>
              <a:t>Председатель Правления </a:t>
            </a:r>
          </a:p>
          <a:p>
            <a:r>
              <a:rPr lang="ru-RU" sz="1200" b="1" dirty="0">
                <a:latin typeface="Myriad Pro" panose="020B0503030403020204" pitchFamily="34" charset="0"/>
              </a:rPr>
              <a:t>ПАО «Совфрахт» </a:t>
            </a:r>
          </a:p>
          <a:p>
            <a:r>
              <a:rPr lang="ru-RU" sz="1200" b="1" dirty="0">
                <a:latin typeface="Myriad Pro" panose="020B0503030403020204" pitchFamily="34" charset="0"/>
              </a:rPr>
              <a:t>Д.Ю. Пурим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14470" r="747" b="248"/>
          <a:stretch/>
        </p:blipFill>
        <p:spPr>
          <a:xfrm>
            <a:off x="313921" y="2285601"/>
            <a:ext cx="2059881" cy="30226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3" y="2284831"/>
            <a:ext cx="2059881" cy="30234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8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ятиугольник 19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Сервис ПАО «Совфрахт»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32521" y="2642616"/>
            <a:ext cx="3377956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Железнодорожные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Морские и речные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Стивидорная деятельность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Перевозки крупногабаритных тяжеловесных грузов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Складская логистика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Таможенное оформление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Проектная логистика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Контейнерные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Автомобильные перевозки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Арктическая логистика</a:t>
            </a:r>
          </a:p>
          <a:p>
            <a:pPr marL="322263" indent="-322263">
              <a:spcBef>
                <a:spcPts val="675"/>
              </a:spcBef>
              <a:buFont typeface="Wingdings" pitchFamily="2" charset="2"/>
              <a:buChar char="§"/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Управление транспортными активами третьих </a:t>
            </a:r>
            <a:r>
              <a:rPr lang="ru-RU" altLang="ru-RU" sz="1600" dirty="0" smtClean="0">
                <a:solidFill>
                  <a:schemeClr val="bg2">
                    <a:lumMod val="25000"/>
                  </a:schemeClr>
                </a:solidFill>
              </a:rPr>
              <a:t>лиц,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</a:rPr>
              <a:t>в том числе проблемными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056477" y="1117269"/>
            <a:ext cx="4588875" cy="170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501" tIns="51750" rIns="103501" bIns="517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Предоставляет клиентам полный </a:t>
            </a: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спектр услуг по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транспортировке </a:t>
            </a:r>
            <a:endParaRPr lang="ru-RU" altLang="ru-RU" sz="1600" b="1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широкой номенклатуры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грузов </a:t>
            </a:r>
            <a:endParaRPr lang="ru-RU" altLang="ru-RU" sz="1600" b="1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на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территории России </a:t>
            </a:r>
            <a:endParaRPr lang="ru-RU" altLang="ru-RU" sz="1600" b="1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и </a:t>
            </a:r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за </a:t>
            </a:r>
            <a:r>
              <a:rPr lang="ru-RU" altLang="ru-RU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рубежом:</a:t>
            </a:r>
            <a:endParaRPr lang="ru-RU" altLang="ru-RU" sz="16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13" y="874647"/>
            <a:ext cx="2396352" cy="1655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4" y="5872945"/>
            <a:ext cx="2444141" cy="1629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4" y="4205665"/>
            <a:ext cx="2444141" cy="16208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13" y="2576353"/>
            <a:ext cx="2408922" cy="15828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" y="874646"/>
            <a:ext cx="2444141" cy="16552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32" y="5876173"/>
            <a:ext cx="2386003" cy="16310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5" y="2576354"/>
            <a:ext cx="2444141" cy="158283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40"/>
          <a:stretch/>
        </p:blipFill>
        <p:spPr>
          <a:xfrm>
            <a:off x="7585856" y="4226249"/>
            <a:ext cx="2396353" cy="15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7311" r="3810" b="7121"/>
          <a:stretch/>
        </p:blipFill>
        <p:spPr>
          <a:xfrm>
            <a:off x="237744" y="1147694"/>
            <a:ext cx="10268712" cy="6061647"/>
          </a:xfrm>
          <a:prstGeom prst="rect">
            <a:avLst/>
          </a:prstGeom>
          <a:solidFill>
            <a:srgbClr val="D8E1ED"/>
          </a:solidFill>
        </p:spPr>
      </p:pic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Сеть региональных представительств ПАО «Совфрахт»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697480" y="1356790"/>
            <a:ext cx="78089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Широкая сеть региональных представительств на территории России и за рубежом позволяет компании «Совфрахт» находиться в непосредственном взаимодействии с клиентами и подрядчиками и оперативно реагировать на возникающие запросы </a:t>
            </a:r>
            <a:endParaRPr lang="ru-RU" sz="1600" dirty="0"/>
          </a:p>
        </p:txBody>
      </p:sp>
      <p:sp>
        <p:nvSpPr>
          <p:cNvPr id="27" name="Овал 26"/>
          <p:cNvSpPr/>
          <p:nvPr/>
        </p:nvSpPr>
        <p:spPr>
          <a:xfrm>
            <a:off x="1408176" y="3575304"/>
            <a:ext cx="45719" cy="45719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6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ятиугольник 11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Участие в российских и международных организациях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68654"/>
              </p:ext>
            </p:extLst>
          </p:nvPr>
        </p:nvGraphicFramePr>
        <p:xfrm>
          <a:off x="674243" y="1359999"/>
          <a:ext cx="9721850" cy="536416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44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89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ja-JP" sz="1400" b="1" dirty="0" smtClean="0">
                          <a:latin typeface="Arial Narrow" pitchFamily="34" charset="0"/>
                        </a:rPr>
                        <a:t>Совет операторов железнодорожного транспорта</a:t>
                      </a: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Балтийская и международная морская  конференция</a:t>
                      </a:r>
                      <a:r>
                        <a:rPr lang="en-US" altLang="ru-RU" sz="14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BIMCO в Копенгагене </a:t>
                      </a:r>
                      <a:endParaRPr lang="en-US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Национальная палата судоходства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Ассоциация российских экспедиторов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Лондонская фрахтовая биржа (</a:t>
                      </a:r>
                      <a:r>
                        <a:rPr lang="ru-RU" altLang="ru-RU" sz="1400" b="1" dirty="0" err="1" smtClean="0">
                          <a:latin typeface="Arial Narrow" pitchFamily="34" charset="0"/>
                        </a:rPr>
                        <a:t>The</a:t>
                      </a: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altLang="ru-RU" sz="1400" b="1" dirty="0" err="1" smtClean="0">
                          <a:latin typeface="Arial Narrow" pitchFamily="34" charset="0"/>
                        </a:rPr>
                        <a:t>Baltic</a:t>
                      </a: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 </a:t>
                      </a:r>
                      <a:r>
                        <a:rPr lang="ru-RU" altLang="ru-RU" sz="1400" b="1" dirty="0" err="1" smtClean="0">
                          <a:latin typeface="Arial Narrow" pitchFamily="34" charset="0"/>
                        </a:rPr>
                        <a:t>Exchange</a:t>
                      </a:r>
                      <a:endParaRPr lang="ru-RU" sz="1400" b="1" dirty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Международная федерация ассоциаций экспедиторских организаций (FIАТА, Швейцария)</a:t>
                      </a:r>
                      <a:endParaRPr lang="en-US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kern="1200" dirty="0" smtClean="0">
                          <a:latin typeface="Arial Narrow" pitchFamily="34" charset="0"/>
                        </a:rPr>
                        <a:t>Координационный Совет по транссибирским перевозкам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kern="1200" dirty="0" smtClean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latin typeface="Arial Narrow" pitchFamily="34" charset="0"/>
                        </a:rPr>
                        <a:t>Общественная организация «Деловая Россия»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dirty="0" smtClean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dirty="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Система менеджмента качества организации соответствует требованиям ГОСТ </a:t>
                      </a:r>
                      <a:r>
                        <a:rPr lang="en-US" altLang="ru-RU" sz="1400" b="1" dirty="0" smtClean="0">
                          <a:latin typeface="Arial Narrow" pitchFamily="34" charset="0"/>
                        </a:rPr>
                        <a:t>ISO 9001-2011</a:t>
                      </a:r>
                      <a:endParaRPr lang="ru-RU" altLang="ru-RU" sz="1400" b="1" dirty="0" smtClean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1" dirty="0" smtClean="0">
                          <a:latin typeface="Arial Narrow" pitchFamily="34" charset="0"/>
                        </a:rPr>
                        <a:t>Сертификация по МКУБ (Международный кодекс по управлению безопасностью</a:t>
                      </a:r>
                      <a:endParaRPr lang="ru-RU" altLang="ru-RU" sz="1400" b="1" dirty="0">
                        <a:latin typeface="Arial Narrow" pitchFamily="34" charset="0"/>
                      </a:endParaRPr>
                    </a:p>
                  </a:txBody>
                  <a:tcPr marL="91447" marR="91447" marT="45721" marB="45721" anchor="b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231" y="1821962"/>
            <a:ext cx="13906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143" y="1677499"/>
            <a:ext cx="10985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6" y="1683849"/>
            <a:ext cx="171291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94" y="1780687"/>
            <a:ext cx="18557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8"/>
          <a:stretch>
            <a:fillRect/>
          </a:stretch>
        </p:blipFill>
        <p:spPr bwMode="auto">
          <a:xfrm>
            <a:off x="1034606" y="1755287"/>
            <a:ext cx="12652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93" y="4276237"/>
            <a:ext cx="1162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23637" r="28354" b="23357"/>
          <a:stretch>
            <a:fillRect/>
          </a:stretch>
        </p:blipFill>
        <p:spPr bwMode="auto">
          <a:xfrm>
            <a:off x="2945956" y="4193687"/>
            <a:ext cx="13049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/>
          <a:stretch>
            <a:fillRect/>
          </a:stretch>
        </p:blipFill>
        <p:spPr bwMode="auto">
          <a:xfrm>
            <a:off x="4931918" y="4601674"/>
            <a:ext cx="13938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53"/>
          <a:stretch>
            <a:fillRect/>
          </a:stretch>
        </p:blipFill>
        <p:spPr bwMode="auto">
          <a:xfrm>
            <a:off x="6965506" y="4276237"/>
            <a:ext cx="1143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28690" r="16785" b="48599"/>
          <a:stretch>
            <a:fillRect/>
          </a:stretch>
        </p:blipFill>
        <p:spPr bwMode="auto">
          <a:xfrm>
            <a:off x="8576818" y="4530237"/>
            <a:ext cx="1676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7" y="5805808"/>
            <a:ext cx="2537523" cy="1380665"/>
          </a:xfrm>
          <a:prstGeom prst="rect">
            <a:avLst/>
          </a:prstGeom>
          <a:ln>
            <a:solidFill>
              <a:srgbClr val="002E5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6" y="2707936"/>
            <a:ext cx="2537524" cy="1379339"/>
          </a:xfrm>
          <a:prstGeom prst="rect">
            <a:avLst/>
          </a:prstGeom>
          <a:ln>
            <a:solidFill>
              <a:srgbClr val="002E5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7" y="4232184"/>
            <a:ext cx="2537524" cy="1419440"/>
          </a:xfrm>
          <a:prstGeom prst="rect">
            <a:avLst/>
          </a:prstGeom>
          <a:ln>
            <a:solidFill>
              <a:srgbClr val="002E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86" y="1120799"/>
            <a:ext cx="2537524" cy="1416691"/>
          </a:xfrm>
          <a:prstGeom prst="rect">
            <a:avLst/>
          </a:prstGeom>
          <a:ln>
            <a:solidFill>
              <a:srgbClr val="002E50"/>
            </a:solidFill>
          </a:ln>
        </p:spPr>
      </p:pic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ж.д.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87017" y="1577908"/>
            <a:ext cx="576834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ПАО «Совфрахт» - один из лидеров российского рынка грузоперевозок железнодорожным транспортом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За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2017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г. перевезено 17,6 млн тонн грузов (+17% к 2016 г.);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yriad Pro" panose="020B0503030403020204" pitchFamily="34" charset="0"/>
                <a:ea typeface="Calibri" panose="020F0502020204030204" pitchFamily="34" charset="0"/>
                <a:cs typeface="Myriad Hebrew" panose="01010101010101010101" pitchFamily="50" charset="-79"/>
              </a:rPr>
              <a:t>Широкая номенклатура перевозимых грузов: нефть и нефтепродукты, уголь, кокс, минеральные удобрения, промышленная химия, металлы, стекло, лес, цемент, асбест и др.;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25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основных полигонов погрузки,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57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станций погрузки на территории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России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, Белоруссии 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Казахстана;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Обеспечивает собственным и арендованным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подвижным составом перевозки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как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на внутрироссийский рынок, так и на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экспорт/импорт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через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сухопутные погранпереходы и порты;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24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часа в сутки осуществляет диспетчеризацию ж.д. подвижного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состава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ятиугольник 16"/>
          <p:cNvSpPr/>
          <p:nvPr/>
        </p:nvSpPr>
        <p:spPr>
          <a:xfrm>
            <a:off x="0" y="243341"/>
            <a:ext cx="8739680" cy="400110"/>
          </a:xfrm>
          <a:prstGeom prst="homePlate">
            <a:avLst/>
          </a:prstGeom>
          <a:solidFill>
            <a:srgbClr val="002E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680" y="6812"/>
            <a:ext cx="1836957" cy="87316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7017" y="243341"/>
            <a:ext cx="8388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yriad Pro" panose="020B0503030403020204" pitchFamily="34" charset="0"/>
                <a:cs typeface="Myriad Hebrew" panose="01010101010101010101" pitchFamily="50" charset="-79"/>
              </a:rPr>
              <a:t>Перевозки ж.д. транспортом</a:t>
            </a:r>
            <a:endParaRPr lang="ru-RU" sz="2000" b="1" dirty="0">
              <a:solidFill>
                <a:schemeClr val="bg1"/>
              </a:solidFill>
              <a:latin typeface="Myriad Pro" panose="020B0503030403020204" pitchFamily="34" charset="0"/>
              <a:cs typeface="Myriad Hebrew" panose="01010101010101010101" pitchFamily="50" charset="-79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3AA-AAB7-4F0B-AEBF-94F7E22A8E43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483844" y="975007"/>
            <a:ext cx="5768346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Компетенции ПАО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«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Совфрахт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» в сфере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ж.д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. перевозок: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Экспертиза проекта на стадии планирования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Подбор и реализация логистического решения по эффективной схеме транспортировки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Бесперебойное обеспечение вагонным парком в полном объеме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Контроль движения вагонов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Предоставление дополнительного сервиса, включая финансовые инструменты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Немедленная реакция на запрос клиента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Круглосуточная диспетчеризация (слежение за дислокацией; оперативное управление движением подвижного состава при сотрудничестве с ДУП ОАО «РЖД»; оперативная работа с грузоотправителями и грузополучателями вагонов; оформление перевозочных документов в АС «ЭТРАН»)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Myriad Hebrew" panose="01010101010101010101" pitchFamily="50" charset="-79"/>
              </a:rPr>
              <a:t>Электронный документооборот</a:t>
            </a: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cs typeface="Myriad Hebrew" panose="01010101010101010101" pitchFamily="50" charset="-79"/>
            </a:endParaRPr>
          </a:p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cs typeface="Myriad Hebrew" panose="01010101010101010101" pitchFamily="50" charset="-79"/>
              </a:rPr>
              <a:t>В случае необходимости готовы к созданию обособленного подразделения ПАО «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cs typeface="Myriad Hebrew" panose="01010101010101010101" pitchFamily="50" charset="-79"/>
              </a:rPr>
              <a:t>Совфрахт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cs typeface="Myriad Hebrew" panose="01010101010101010101" pitchFamily="50" charset="-79"/>
              </a:rPr>
              <a:t>» непосредственно в регионе погрузки. Такие подразделения в настоящее время уже действуют в Новокузнецке, Нижнекамске, Ачинске, Тюмени.</a:t>
            </a: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 smtClean="0">
              <a:solidFill>
                <a:schemeClr val="bg2">
                  <a:lumMod val="25000"/>
                </a:schemeClr>
              </a:solidFill>
              <a:latin typeface="Myriad Pro" panose="020B0503030403020204" pitchFamily="34" charset="0"/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Myriad Hebrew" panose="01010101010101010101" pitchFamily="50" charset="-79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  <a:p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2" y="1095269"/>
            <a:ext cx="3996795" cy="57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10502</TotalTime>
  <Words>1423</Words>
  <Application>Microsoft Office PowerPoint</Application>
  <PresentationFormat>Произвольный</PresentationFormat>
  <Paragraphs>221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Meiryo</vt:lpstr>
      <vt:lpstr>Arial</vt:lpstr>
      <vt:lpstr>Arial Narrow</vt:lpstr>
      <vt:lpstr>Calibri</vt:lpstr>
      <vt:lpstr>Myriad Hebrew</vt:lpstr>
      <vt:lpstr>Myriad Pro</vt:lpstr>
      <vt:lpstr>Myriad Pro Semibold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Presentation  Of Shipping Department</dc:title>
  <dc:creator>KUZNETSOV Pavel L.</dc:creator>
  <cp:lastModifiedBy>GONCHAROVA Olesya V.</cp:lastModifiedBy>
  <cp:revision>300</cp:revision>
  <cp:lastPrinted>2017-12-19T07:16:41Z</cp:lastPrinted>
  <dcterms:created xsi:type="dcterms:W3CDTF">2016-06-30T09:06:45Z</dcterms:created>
  <dcterms:modified xsi:type="dcterms:W3CDTF">2018-04-03T09:48:55Z</dcterms:modified>
</cp:coreProperties>
</file>